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5"/>
  </p:sldMasterIdLst>
  <p:notesMasterIdLst>
    <p:notesMasterId r:id="rId17"/>
  </p:notesMasterIdLst>
  <p:handoutMasterIdLst>
    <p:handoutMasterId r:id="rId18"/>
  </p:handoutMasterIdLst>
  <p:sldIdLst>
    <p:sldId id="315" r:id="rId6"/>
    <p:sldId id="309" r:id="rId7"/>
    <p:sldId id="312" r:id="rId8"/>
    <p:sldId id="319" r:id="rId9"/>
    <p:sldId id="320" r:id="rId10"/>
    <p:sldId id="306" r:id="rId11"/>
    <p:sldId id="313" r:id="rId12"/>
    <p:sldId id="307" r:id="rId13"/>
    <p:sldId id="321" r:id="rId14"/>
    <p:sldId id="308" r:id="rId15"/>
    <p:sldId id="268" r:id="rId16"/>
  </p:sldIdLst>
  <p:sldSz cx="9144000" cy="6858000" type="screen4x3"/>
  <p:notesSz cx="7026275" cy="93122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M R Boxall" initials="MRB" lastIdx="4" clrIdx="0"/>
  <p:cmAuthor id="1" name="numashankar" initials="n" lastIdx="5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B1D7BA"/>
    <a:srgbClr val="00CC99"/>
    <a:srgbClr val="9FCDA2"/>
    <a:srgbClr val="88C28C"/>
    <a:srgbClr val="339966"/>
    <a:srgbClr val="00CC66"/>
    <a:srgbClr val="B1D7B4"/>
    <a:srgbClr val="00A3E1"/>
    <a:srgbClr val="B2D7B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182" autoAdjust="0"/>
    <p:restoredTop sz="84364" autoAdjust="0"/>
  </p:normalViewPr>
  <p:slideViewPr>
    <p:cSldViewPr>
      <p:cViewPr>
        <p:scale>
          <a:sx n="66" d="100"/>
          <a:sy n="66" d="100"/>
        </p:scale>
        <p:origin x="-522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8" d="100"/>
          <a:sy n="58" d="100"/>
        </p:scale>
        <p:origin x="-2131" y="-86"/>
      </p:cViewPr>
      <p:guideLst>
        <p:guide orient="horz" pos="2933"/>
        <p:guide pos="2213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10.xml"/><Relationship Id="rId23" Type="http://schemas.openxmlformats.org/officeDocument/2006/relationships/tableStyles" Target="tableStyles.xml"/><Relationship Id="rId10" Type="http://schemas.openxmlformats.org/officeDocument/2006/relationships/slide" Target="slides/slide5.xml"/><Relationship Id="rId19" Type="http://schemas.openxmlformats.org/officeDocument/2006/relationships/commentAuthors" Target="commentAuthors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482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9863" y="0"/>
            <a:ext cx="304482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B4C25F1-ACCC-4813-96BC-CCA46C50A0BE}" type="datetimeFigureOut">
              <a:rPr lang="en-US" smtClean="0"/>
              <a:pPr/>
              <a:t>9/30/2015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45550"/>
            <a:ext cx="304482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9863" y="8845550"/>
            <a:ext cx="304482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5E6412-C602-4F2F-A821-7A453F2F7B7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869201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4719" cy="465614"/>
          </a:xfrm>
          <a:prstGeom prst="rect">
            <a:avLst/>
          </a:prstGeom>
        </p:spPr>
        <p:txBody>
          <a:bodyPr vert="horz" lIns="93360" tIns="46680" rIns="93360" bIns="4668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9930" y="0"/>
            <a:ext cx="3044719" cy="465614"/>
          </a:xfrm>
          <a:prstGeom prst="rect">
            <a:avLst/>
          </a:prstGeom>
        </p:spPr>
        <p:txBody>
          <a:bodyPr vert="horz" lIns="93360" tIns="46680" rIns="93360" bIns="46680" rtlCol="0"/>
          <a:lstStyle>
            <a:lvl1pPr algn="r">
              <a:defRPr sz="1200"/>
            </a:lvl1pPr>
          </a:lstStyle>
          <a:p>
            <a:fld id="{0B6FE31F-108A-4BC9-A67D-A6174873204B}" type="datetimeFigureOut">
              <a:rPr lang="en-US" smtClean="0"/>
              <a:pPr/>
              <a:t>9/30/2015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4275" y="698500"/>
            <a:ext cx="4657725" cy="34925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360" tIns="46680" rIns="93360" bIns="4668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2628" y="4423331"/>
            <a:ext cx="5621020" cy="4190524"/>
          </a:xfrm>
          <a:prstGeom prst="rect">
            <a:avLst/>
          </a:prstGeom>
        </p:spPr>
        <p:txBody>
          <a:bodyPr vert="horz" lIns="93360" tIns="46680" rIns="93360" bIns="4668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45045"/>
            <a:ext cx="3044719" cy="465614"/>
          </a:xfrm>
          <a:prstGeom prst="rect">
            <a:avLst/>
          </a:prstGeom>
        </p:spPr>
        <p:txBody>
          <a:bodyPr vert="horz" lIns="93360" tIns="46680" rIns="93360" bIns="4668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9930" y="8845045"/>
            <a:ext cx="3044719" cy="465614"/>
          </a:xfrm>
          <a:prstGeom prst="rect">
            <a:avLst/>
          </a:prstGeom>
        </p:spPr>
        <p:txBody>
          <a:bodyPr vert="horz" lIns="93360" tIns="46680" rIns="93360" bIns="46680" rtlCol="0" anchor="b"/>
          <a:lstStyle>
            <a:lvl1pPr algn="r">
              <a:defRPr sz="1200"/>
            </a:lvl1pPr>
          </a:lstStyle>
          <a:p>
            <a:fld id="{9AF10C07-DDCE-418F-8717-68748C140B5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2554637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F10C07-DDCE-418F-8717-68748C140B5D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F10C07-DDCE-418F-8717-68748C140B5D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Supports the </a:t>
            </a:r>
            <a:r>
              <a:rPr lang="en-US" b="1" dirty="0" smtClean="0"/>
              <a:t>SDMX Data Dissemination </a:t>
            </a:r>
            <a:r>
              <a:rPr lang="en-US" dirty="0" smtClean="0"/>
              <a:t>of all economic and financial statistics as required by the IMF for the:</a:t>
            </a:r>
          </a:p>
          <a:p>
            <a:pPr lvl="1"/>
            <a:r>
              <a:rPr lang="en-US" dirty="0" smtClean="0"/>
              <a:t>- Special Data Dissemination Standard Plus (8 economies)</a:t>
            </a:r>
          </a:p>
          <a:p>
            <a:pPr lvl="1"/>
            <a:r>
              <a:rPr lang="en-US" dirty="0" smtClean="0"/>
              <a:t>- Enhanced General Data Dissemination System (112 economies)</a:t>
            </a:r>
          </a:p>
          <a:p>
            <a:r>
              <a:rPr lang="en-US" dirty="0" smtClean="0"/>
              <a:t>Multi-purpose:</a:t>
            </a:r>
          </a:p>
          <a:p>
            <a:pPr lvl="1"/>
            <a:r>
              <a:rPr lang="en-US" dirty="0" smtClean="0"/>
              <a:t>- Also supports exchange of data, as covered by DSDs for Global Use (automated mapping using SDMX “structure set mapping”)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F10C07-DDCE-418F-8717-68748C140B5D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F10C07-DDCE-418F-8717-68748C140B5D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Users\TWickens\AppData\Local\Microsoft\Windows\Temporary Internet Files\Content.Outlook\SAIB4VOD\STA_Pattern_50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228600"/>
            <a:ext cx="5181600" cy="2514600"/>
          </a:xfrm>
          <a:prstGeom prst="rect">
            <a:avLst/>
          </a:prstGeom>
          <a:noFill/>
        </p:spPr>
      </p:pic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762000" y="4724400"/>
            <a:ext cx="8153400" cy="1676400"/>
          </a:xfr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292608" tIns="91440" rIns="274320" bIns="91440" rtlCol="0" anchor="t" anchorCtr="0">
            <a:noAutofit/>
          </a:bodyPr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400"/>
              </a:spcBef>
              <a:buClr>
                <a:schemeClr val="accent1"/>
              </a:buClr>
              <a:buFont typeface="Wingdings 2" pitchFamily="18" charset="2"/>
              <a:buNone/>
              <a:defRPr sz="2000" kern="1200">
                <a:solidFill>
                  <a:schemeClr val="tx1"/>
                </a:solidFill>
                <a:latin typeface="Calibri" pitchFamily="34" charset="0"/>
                <a:ea typeface="+mn-ea"/>
                <a:cs typeface="Calibri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dirty="0" err="1" smtClean="0"/>
              <a:t>Click</a:t>
            </a:r>
            <a:r>
              <a:rPr lang="pt-PT" dirty="0" smtClean="0"/>
              <a:t> to </a:t>
            </a:r>
            <a:r>
              <a:rPr lang="pt-PT" dirty="0" err="1" smtClean="0"/>
              <a:t>edit</a:t>
            </a:r>
            <a:r>
              <a:rPr lang="pt-PT" dirty="0" smtClean="0"/>
              <a:t> Master </a:t>
            </a:r>
            <a:r>
              <a:rPr lang="pt-PT" dirty="0" err="1" smtClean="0"/>
              <a:t>subtext</a:t>
            </a:r>
            <a:r>
              <a:rPr lang="pt-PT" dirty="0" smtClean="0"/>
              <a:t> </a:t>
            </a:r>
            <a:r>
              <a:rPr lang="pt-PT" dirty="0" err="1" smtClean="0"/>
              <a:t>style</a:t>
            </a:r>
            <a:endParaRPr lang="pt-PT" dirty="0" smtClean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fld id="{CC528B02-F942-42BE-9906-38356830919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ext Box 12"/>
          <p:cNvSpPr txBox="1">
            <a:spLocks noChangeArrowheads="1"/>
          </p:cNvSpPr>
          <p:nvPr userDrawn="1"/>
        </p:nvSpPr>
        <p:spPr bwMode="auto">
          <a:xfrm>
            <a:off x="762000" y="6400800"/>
            <a:ext cx="7772400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ts val="500"/>
              </a:spcBef>
              <a:spcAft>
                <a:spcPts val="500"/>
              </a:spcAft>
            </a:pPr>
            <a:r>
              <a:rPr lang="de-CH" sz="1000" baseline="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Calibri" pitchFamily="34" charset="0"/>
                <a:cs typeface="Calibri" pitchFamily="34" charset="0"/>
              </a:rPr>
              <a:t>Reproductions</a:t>
            </a:r>
            <a:r>
              <a:rPr lang="de-CH" sz="1000" baseline="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de-CH" sz="1000" baseline="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Calibri" pitchFamily="34" charset="0"/>
                <a:cs typeface="Calibri" pitchFamily="34" charset="0"/>
              </a:rPr>
              <a:t>of</a:t>
            </a:r>
            <a:r>
              <a:rPr lang="de-CH" sz="1000" baseline="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de-CH" sz="1000" baseline="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Calibri" pitchFamily="34" charset="0"/>
                <a:cs typeface="Calibri" pitchFamily="34" charset="0"/>
              </a:rPr>
              <a:t>this</a:t>
            </a:r>
            <a:r>
              <a:rPr lang="de-CH" sz="1000" baseline="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alibri" pitchFamily="34" charset="0"/>
                <a:cs typeface="Calibri" pitchFamily="34" charset="0"/>
              </a:rPr>
              <a:t> material, </a:t>
            </a:r>
            <a:r>
              <a:rPr lang="de-CH" sz="1000" baseline="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Calibri" pitchFamily="34" charset="0"/>
                <a:cs typeface="Calibri" pitchFamily="34" charset="0"/>
              </a:rPr>
              <a:t>or</a:t>
            </a:r>
            <a:r>
              <a:rPr lang="de-CH" sz="1000" baseline="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de-CH" sz="1000" baseline="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Calibri" pitchFamily="34" charset="0"/>
                <a:cs typeface="Calibri" pitchFamily="34" charset="0"/>
              </a:rPr>
              <a:t>any</a:t>
            </a:r>
            <a:r>
              <a:rPr lang="de-CH" sz="1000" baseline="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de-CH" sz="1000" baseline="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Calibri" pitchFamily="34" charset="0"/>
                <a:cs typeface="Calibri" pitchFamily="34" charset="0"/>
              </a:rPr>
              <a:t>parts</a:t>
            </a:r>
            <a:r>
              <a:rPr lang="de-CH" sz="1000" baseline="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de-CH" sz="1000" baseline="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Calibri" pitchFamily="34" charset="0"/>
                <a:cs typeface="Calibri" pitchFamily="34" charset="0"/>
              </a:rPr>
              <a:t>of</a:t>
            </a:r>
            <a:r>
              <a:rPr lang="de-CH" sz="1000" baseline="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de-CH" sz="1000" baseline="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Calibri" pitchFamily="34" charset="0"/>
                <a:cs typeface="Calibri" pitchFamily="34" charset="0"/>
              </a:rPr>
              <a:t>it</a:t>
            </a:r>
            <a:r>
              <a:rPr lang="de-CH" sz="1000" baseline="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alibri" pitchFamily="34" charset="0"/>
                <a:cs typeface="Calibri" pitchFamily="34" charset="0"/>
              </a:rPr>
              <a:t>, </a:t>
            </a:r>
            <a:r>
              <a:rPr lang="de-CH" sz="1000" baseline="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Calibri" pitchFamily="34" charset="0"/>
                <a:cs typeface="Calibri" pitchFamily="34" charset="0"/>
              </a:rPr>
              <a:t>should</a:t>
            </a:r>
            <a:r>
              <a:rPr lang="de-CH" sz="1000" baseline="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de-CH" sz="1000" baseline="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Calibri" pitchFamily="34" charset="0"/>
                <a:cs typeface="Calibri" pitchFamily="34" charset="0"/>
              </a:rPr>
              <a:t>refer</a:t>
            </a:r>
            <a:r>
              <a:rPr lang="de-CH" sz="1000" baseline="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de-CH" sz="1000" baseline="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Calibri" pitchFamily="34" charset="0"/>
                <a:cs typeface="Calibri" pitchFamily="34" charset="0"/>
              </a:rPr>
              <a:t>to</a:t>
            </a:r>
            <a:r>
              <a:rPr lang="de-CH" sz="1000" baseline="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de-CH" sz="1000" baseline="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Calibri" pitchFamily="34" charset="0"/>
                <a:cs typeface="Calibri" pitchFamily="34" charset="0"/>
              </a:rPr>
              <a:t>the</a:t>
            </a:r>
            <a:r>
              <a:rPr lang="de-CH" sz="1000" baseline="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alibri" pitchFamily="34" charset="0"/>
                <a:cs typeface="Calibri" pitchFamily="34" charset="0"/>
              </a:rPr>
              <a:t> IMF </a:t>
            </a:r>
            <a:r>
              <a:rPr lang="de-CH" sz="1000" baseline="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Calibri" pitchFamily="34" charset="0"/>
                <a:cs typeface="Calibri" pitchFamily="34" charset="0"/>
              </a:rPr>
              <a:t>Statistics</a:t>
            </a:r>
            <a:r>
              <a:rPr lang="de-CH" sz="1000" baseline="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alibri" pitchFamily="34" charset="0"/>
                <a:cs typeface="Calibri" pitchFamily="34" charset="0"/>
              </a:rPr>
              <a:t> Department </a:t>
            </a:r>
            <a:r>
              <a:rPr lang="de-CH" sz="1000" baseline="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Calibri" pitchFamily="34" charset="0"/>
                <a:cs typeface="Calibri" pitchFamily="34" charset="0"/>
              </a:rPr>
              <a:t>as</a:t>
            </a:r>
            <a:r>
              <a:rPr lang="de-CH" sz="1000" baseline="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de-CH" sz="1000" baseline="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Calibri" pitchFamily="34" charset="0"/>
                <a:cs typeface="Calibri" pitchFamily="34" charset="0"/>
              </a:rPr>
              <a:t>the</a:t>
            </a:r>
            <a:r>
              <a:rPr lang="de-CH" sz="1000" baseline="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de-CH" sz="1000" baseline="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Calibri" pitchFamily="34" charset="0"/>
                <a:cs typeface="Calibri" pitchFamily="34" charset="0"/>
              </a:rPr>
              <a:t>source</a:t>
            </a:r>
            <a:r>
              <a:rPr lang="de-CH" sz="1000" baseline="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alibri" pitchFamily="34" charset="0"/>
                <a:cs typeface="Calibri" pitchFamily="34" charset="0"/>
              </a:rPr>
              <a:t>.</a:t>
            </a:r>
            <a:endParaRPr lang="de-CH" sz="1000" baseline="0" dirty="0">
              <a:solidFill>
                <a:schemeClr val="tx1">
                  <a:lumMod val="85000"/>
                  <a:lumOff val="15000"/>
                </a:schemeClr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3200400"/>
            <a:ext cx="8913813" cy="1524000"/>
          </a:xfrm>
          <a:solidFill>
            <a:schemeClr val="accent2">
              <a:lumMod val="40000"/>
              <a:lumOff val="60000"/>
            </a:schemeClr>
          </a:solidFill>
        </p:spPr>
        <p:txBody>
          <a:bodyPr/>
          <a:lstStyle/>
          <a:p>
            <a:r>
              <a:rPr lang="pt-PT" dirty="0" err="1" smtClean="0"/>
              <a:t>Click</a:t>
            </a:r>
            <a:r>
              <a:rPr lang="pt-PT" dirty="0" smtClean="0"/>
              <a:t> to </a:t>
            </a:r>
            <a:r>
              <a:rPr lang="pt-PT" dirty="0" err="1" smtClean="0"/>
              <a:t>edit</a:t>
            </a:r>
            <a:r>
              <a:rPr lang="pt-PT" dirty="0" smtClean="0"/>
              <a:t> Master </a:t>
            </a:r>
            <a:r>
              <a:rPr lang="pt-PT" dirty="0" err="1" smtClean="0"/>
              <a:t>title</a:t>
            </a:r>
            <a:r>
              <a:rPr lang="pt-PT" dirty="0" smtClean="0"/>
              <a:t> </a:t>
            </a:r>
            <a:r>
              <a:rPr lang="pt-PT" dirty="0" err="1" smtClean="0"/>
              <a:t>style</a:t>
            </a:r>
            <a:endParaRPr lang="en-US" dirty="0"/>
          </a:p>
        </p:txBody>
      </p:sp>
      <p:pic>
        <p:nvPicPr>
          <p:cNvPr id="9" name="Picture 8"/>
          <p:cNvPicPr/>
          <p:nvPr userDrawn="1"/>
        </p:nvPicPr>
        <p:blipFill>
          <a:blip r:embed="rId3" cstate="print">
            <a:lum/>
          </a:blip>
          <a:stretch>
            <a:fillRect/>
          </a:stretch>
        </p:blipFill>
        <p:spPr>
          <a:xfrm>
            <a:off x="8195400" y="609600"/>
            <a:ext cx="720000" cy="720000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6781800" y="228600"/>
            <a:ext cx="22098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0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IMF Statistics Department</a:t>
            </a:r>
            <a:endParaRPr lang="en-US" sz="1000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s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4114800"/>
            <a:ext cx="8915400" cy="877824"/>
          </a:xfrm>
        </p:spPr>
        <p:txBody>
          <a:bodyPr tIns="137160" bIns="137160" anchor="b" anchorCtr="0">
            <a:normAutofit/>
          </a:bodyPr>
          <a:lstStyle>
            <a:lvl1pPr>
              <a:defRPr sz="2400"/>
            </a:lvl1pPr>
          </a:lstStyle>
          <a:p>
            <a:r>
              <a:rPr lang="pt-PT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5002305"/>
            <a:ext cx="8001000" cy="1855695"/>
          </a:xfr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92608" tIns="137160" rIns="274320" bIns="137160" rtlCol="0" anchor="t" anchorCtr="0">
            <a:normAutofit/>
          </a:bodyPr>
          <a:lstStyle>
            <a:lvl1pPr marL="0" indent="0" algn="l" defTabSz="914400" rtl="0" eaLnBrk="1" latinLnBrk="0" hangingPunct="1">
              <a:spcBef>
                <a:spcPts val="300"/>
              </a:spcBef>
              <a:buNone/>
              <a:defRPr sz="1800" kern="1200">
                <a:solidFill>
                  <a:schemeClr val="tx1"/>
                </a:solidFill>
                <a:latin typeface="Calibri" pitchFamily="34" charset="0"/>
                <a:ea typeface="+mn-ea"/>
                <a:cs typeface="Calibri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dirty="0" err="1" smtClean="0"/>
              <a:t>Click</a:t>
            </a:r>
            <a:r>
              <a:rPr lang="pt-PT" dirty="0" smtClean="0"/>
              <a:t> to </a:t>
            </a:r>
            <a:r>
              <a:rPr lang="pt-PT" dirty="0" err="1" smtClean="0"/>
              <a:t>edit</a:t>
            </a:r>
            <a:r>
              <a:rPr lang="pt-PT" dirty="0" smtClean="0"/>
              <a:t> Master </a:t>
            </a:r>
            <a:r>
              <a:rPr lang="pt-PT" dirty="0" err="1" smtClean="0"/>
              <a:t>subtitle</a:t>
            </a:r>
            <a:r>
              <a:rPr lang="pt-PT" dirty="0" smtClean="0"/>
              <a:t> </a:t>
            </a:r>
            <a:r>
              <a:rPr lang="pt-PT" dirty="0" err="1" smtClean="0"/>
              <a:t>style</a:t>
            </a:r>
            <a:endParaRPr dirty="0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927100" y="1129553"/>
            <a:ext cx="6601968" cy="2980944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</a:lstStyle>
          <a:p>
            <a:r>
              <a:rPr lang="pt-PT" smtClean="0"/>
              <a:t>Drag picture to placeholder or click icon to add</a:t>
            </a:r>
            <a:endParaRPr/>
          </a:p>
        </p:txBody>
      </p:sp>
      <p:sp>
        <p:nvSpPr>
          <p:cNvPr id="7" name="Picture Placeholder 8"/>
          <p:cNvSpPr>
            <a:spLocks noGrp="1"/>
          </p:cNvSpPr>
          <p:nvPr>
            <p:ph type="pic" sz="quarter" idx="14"/>
          </p:nvPr>
        </p:nvSpPr>
        <p:spPr>
          <a:xfrm>
            <a:off x="7543800" y="1129553"/>
            <a:ext cx="1371600" cy="148132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</a:lstStyle>
          <a:p>
            <a:r>
              <a:rPr lang="pt-PT" smtClean="0"/>
              <a:t>Drag picture to placeholder or click icon to add</a:t>
            </a:r>
            <a:endParaRPr/>
          </a:p>
        </p:txBody>
      </p:sp>
      <p:sp>
        <p:nvSpPr>
          <p:cNvPr id="8" name="Picture Placeholder 8"/>
          <p:cNvSpPr>
            <a:spLocks noGrp="1"/>
          </p:cNvSpPr>
          <p:nvPr>
            <p:ph type="pic" sz="quarter" idx="15"/>
          </p:nvPr>
        </p:nvSpPr>
        <p:spPr>
          <a:xfrm>
            <a:off x="7543800" y="2629169"/>
            <a:ext cx="1371600" cy="148132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</a:lstStyle>
          <a:p>
            <a:r>
              <a:rPr lang="pt-PT" smtClean="0"/>
              <a:t>Drag picture to placeholder or click icon to add</a:t>
            </a:r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87553" y="1129554"/>
            <a:ext cx="914400" cy="5533278"/>
          </a:xfrm>
        </p:spPr>
        <p:txBody>
          <a:bodyPr vert="eaVert" lIns="274320" tIns="685800" bIns="685800"/>
          <a:lstStyle/>
          <a:p>
            <a:r>
              <a:rPr lang="pt-PT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17600" y="1734671"/>
            <a:ext cx="6426200" cy="4542304"/>
          </a:xfrm>
        </p:spPr>
        <p:txBody>
          <a:bodyPr vert="eaVert"/>
          <a:lstStyle>
            <a:lvl5pPr>
              <a:defRPr/>
            </a:lvl5pPr>
          </a:lstStyle>
          <a:p>
            <a:pPr lvl="0"/>
            <a:r>
              <a:rPr lang="pt-PT" smtClean="0"/>
              <a:t>Click to edit Master text styles</a:t>
            </a:r>
          </a:p>
          <a:p>
            <a:pPr lvl="1"/>
            <a:r>
              <a:rPr lang="pt-PT" smtClean="0"/>
              <a:t>Second level</a:t>
            </a:r>
          </a:p>
          <a:p>
            <a:pPr lvl="2"/>
            <a:r>
              <a:rPr lang="pt-PT" smtClean="0"/>
              <a:t>Third level</a:t>
            </a:r>
          </a:p>
          <a:p>
            <a:pPr lvl="3"/>
            <a:r>
              <a:rPr lang="pt-PT" smtClean="0"/>
              <a:t>Fourth level</a:t>
            </a:r>
          </a:p>
          <a:p>
            <a:pPr lvl="4"/>
            <a:r>
              <a:rPr lang="pt-PT" smtClean="0"/>
              <a:t>Fifth level</a:t>
            </a:r>
            <a:endParaRPr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528B02-F942-42BE-9906-38356830919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85800"/>
            <a:ext cx="8913813" cy="1066800"/>
          </a:xfrm>
          <a:solidFill>
            <a:schemeClr val="accent2">
              <a:lumMod val="40000"/>
              <a:lumOff val="60000"/>
            </a:schemeClr>
          </a:solidFill>
        </p:spPr>
        <p:txBody>
          <a:bodyPr/>
          <a:lstStyle/>
          <a:p>
            <a:r>
              <a:rPr lang="pt-PT" dirty="0" err="1" smtClean="0"/>
              <a:t>Click</a:t>
            </a:r>
            <a:r>
              <a:rPr lang="pt-PT" dirty="0" smtClean="0"/>
              <a:t> to </a:t>
            </a:r>
            <a:r>
              <a:rPr lang="pt-PT" dirty="0" err="1" smtClean="0"/>
              <a:t>edit</a:t>
            </a:r>
            <a:r>
              <a:rPr lang="pt-PT" dirty="0" smtClean="0"/>
              <a:t> Master </a:t>
            </a:r>
            <a:r>
              <a:rPr lang="pt-PT" dirty="0" err="1" smtClean="0"/>
              <a:t>title</a:t>
            </a:r>
            <a:r>
              <a:rPr lang="pt-PT" dirty="0" smtClean="0"/>
              <a:t> </a:t>
            </a:r>
            <a:r>
              <a:rPr lang="pt-PT" dirty="0" err="1" smtClean="0"/>
              <a:t>style</a:t>
            </a:r>
            <a:endParaRPr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90600" y="1905000"/>
            <a:ext cx="7924800" cy="4724400"/>
          </a:xfrm>
        </p:spPr>
        <p:txBody>
          <a:bodyPr/>
          <a:lstStyle>
            <a:lvl1pPr>
              <a:spcBef>
                <a:spcPts val="1000"/>
              </a:spcBef>
              <a:buClr>
                <a:schemeClr val="tx1">
                  <a:lumMod val="75000"/>
                  <a:lumOff val="25000"/>
                </a:schemeClr>
              </a:buClr>
              <a:buSzPct val="120000"/>
              <a:buFont typeface="Wingdings" pitchFamily="2" charset="2"/>
              <a:buChar char="§"/>
              <a:defRPr/>
            </a:lvl1pPr>
            <a:lvl2pPr>
              <a:lnSpc>
                <a:spcPts val="2200"/>
              </a:lnSpc>
              <a:buClr>
                <a:schemeClr val="tx1">
                  <a:lumMod val="75000"/>
                  <a:lumOff val="25000"/>
                </a:schemeClr>
              </a:buClr>
              <a:buSzPct val="140000"/>
              <a:buFont typeface="Arial" pitchFamily="34" charset="0"/>
              <a:buChar char="•"/>
              <a:defRPr/>
            </a:lvl2pPr>
            <a:lvl3pPr>
              <a:lnSpc>
                <a:spcPts val="2000"/>
              </a:lnSpc>
              <a:buClr>
                <a:schemeClr val="tx1">
                  <a:lumMod val="75000"/>
                  <a:lumOff val="25000"/>
                </a:schemeClr>
              </a:buClr>
              <a:buSzPct val="67000"/>
              <a:buFont typeface="Wingdings" pitchFamily="2" charset="2"/>
              <a:buChar char="v"/>
              <a:defRPr/>
            </a:lvl3pPr>
            <a:lvl4pPr>
              <a:lnSpc>
                <a:spcPts val="1800"/>
              </a:lnSpc>
              <a:buClr>
                <a:schemeClr val="tx1">
                  <a:lumMod val="75000"/>
                  <a:lumOff val="25000"/>
                </a:schemeClr>
              </a:buClr>
              <a:defRPr/>
            </a:lvl4pPr>
            <a:lvl5pPr>
              <a:lnSpc>
                <a:spcPts val="1800"/>
              </a:lnSpc>
              <a:buClr>
                <a:schemeClr val="tx1">
                  <a:lumMod val="75000"/>
                  <a:lumOff val="25000"/>
                </a:schemeClr>
              </a:buClr>
              <a:defRPr/>
            </a:lvl5pPr>
          </a:lstStyle>
          <a:p>
            <a:pPr lvl="0"/>
            <a:r>
              <a:rPr lang="pt-PT" dirty="0" err="1" smtClean="0"/>
              <a:t>Click</a:t>
            </a:r>
            <a:r>
              <a:rPr lang="pt-PT" dirty="0" smtClean="0"/>
              <a:t> to </a:t>
            </a:r>
            <a:r>
              <a:rPr lang="pt-PT" dirty="0" err="1" smtClean="0"/>
              <a:t>edit</a:t>
            </a:r>
            <a:r>
              <a:rPr lang="pt-PT" dirty="0" smtClean="0"/>
              <a:t> Master </a:t>
            </a:r>
            <a:r>
              <a:rPr lang="pt-PT" dirty="0" err="1" smtClean="0"/>
              <a:t>text</a:t>
            </a:r>
            <a:r>
              <a:rPr lang="pt-PT" dirty="0" smtClean="0"/>
              <a:t> </a:t>
            </a:r>
            <a:r>
              <a:rPr lang="pt-PT" dirty="0" err="1" smtClean="0"/>
              <a:t>styles</a:t>
            </a:r>
            <a:endParaRPr lang="pt-PT" dirty="0" smtClean="0"/>
          </a:p>
          <a:p>
            <a:pPr lvl="1"/>
            <a:r>
              <a:rPr lang="pt-PT" dirty="0" err="1" smtClean="0"/>
              <a:t>Second</a:t>
            </a:r>
            <a:r>
              <a:rPr lang="pt-PT" dirty="0" smtClean="0"/>
              <a:t> </a:t>
            </a:r>
            <a:r>
              <a:rPr lang="pt-PT" dirty="0" err="1" smtClean="0"/>
              <a:t>level</a:t>
            </a:r>
            <a:endParaRPr lang="pt-PT" dirty="0" smtClean="0"/>
          </a:p>
          <a:p>
            <a:pPr lvl="2"/>
            <a:r>
              <a:rPr lang="pt-PT" dirty="0" err="1" smtClean="0"/>
              <a:t>Third</a:t>
            </a:r>
            <a:r>
              <a:rPr lang="pt-PT" dirty="0" smtClean="0"/>
              <a:t> </a:t>
            </a:r>
            <a:r>
              <a:rPr lang="pt-PT" dirty="0" err="1" smtClean="0"/>
              <a:t>level</a:t>
            </a:r>
            <a:endParaRPr lang="pt-PT" dirty="0" smtClean="0"/>
          </a:p>
          <a:p>
            <a:pPr lvl="3"/>
            <a:r>
              <a:rPr lang="pt-PT" dirty="0" err="1" smtClean="0"/>
              <a:t>Fourth</a:t>
            </a:r>
            <a:r>
              <a:rPr lang="pt-PT" dirty="0" smtClean="0"/>
              <a:t> </a:t>
            </a:r>
            <a:r>
              <a:rPr lang="pt-PT" dirty="0" err="1" smtClean="0"/>
              <a:t>level</a:t>
            </a:r>
            <a:endParaRPr lang="pt-PT" dirty="0" smtClean="0"/>
          </a:p>
          <a:p>
            <a:pPr lvl="4"/>
            <a:r>
              <a:rPr lang="pt-PT" dirty="0" err="1" smtClean="0"/>
              <a:t>Fifth</a:t>
            </a:r>
            <a:r>
              <a:rPr lang="pt-PT" dirty="0" smtClean="0"/>
              <a:t> </a:t>
            </a:r>
            <a:r>
              <a:rPr lang="pt-PT" dirty="0" err="1" smtClean="0"/>
              <a:t>level</a:t>
            </a:r>
            <a:endParaRPr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/>
            </a:lvl1pPr>
          </a:lstStyle>
          <a:p>
            <a:fld id="{CC528B02-F942-42BE-9906-38356830919C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85800"/>
            <a:ext cx="8913813" cy="1066800"/>
          </a:xfrm>
        </p:spPr>
        <p:txBody>
          <a:bodyPr/>
          <a:lstStyle/>
          <a:p>
            <a:r>
              <a:rPr lang="pt-PT" dirty="0" err="1" smtClean="0"/>
              <a:t>Click</a:t>
            </a:r>
            <a:r>
              <a:rPr lang="pt-PT" dirty="0" smtClean="0"/>
              <a:t> to </a:t>
            </a:r>
            <a:r>
              <a:rPr lang="pt-PT" dirty="0" err="1" smtClean="0"/>
              <a:t>edit</a:t>
            </a:r>
            <a:r>
              <a:rPr lang="pt-PT" dirty="0" smtClean="0"/>
              <a:t> Master </a:t>
            </a:r>
            <a:r>
              <a:rPr lang="pt-PT" dirty="0" err="1" smtClean="0"/>
              <a:t>title</a:t>
            </a:r>
            <a:r>
              <a:rPr lang="pt-PT" dirty="0" smtClean="0"/>
              <a:t> </a:t>
            </a:r>
            <a:r>
              <a:rPr lang="pt-PT" dirty="0" err="1" smtClean="0"/>
              <a:t>style</a:t>
            </a:r>
            <a:endParaRPr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17600" y="1981200"/>
            <a:ext cx="3759200" cy="4572000"/>
          </a:xfrm>
        </p:spPr>
        <p:txBody>
          <a:bodyPr>
            <a:noAutofit/>
          </a:bodyPr>
          <a:lstStyle>
            <a:lvl1pPr>
              <a:spcBef>
                <a:spcPts val="600"/>
              </a:spcBef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055813" indent="-344488">
              <a:defRPr sz="1800"/>
            </a:lvl6pPr>
            <a:lvl7pPr marL="2055813" indent="-344488">
              <a:defRPr sz="1800"/>
            </a:lvl7pPr>
            <a:lvl8pPr marL="2055813" indent="-344488">
              <a:defRPr sz="1800"/>
            </a:lvl8pPr>
            <a:lvl9pPr marL="2055813" indent="-344488">
              <a:defRPr sz="1800"/>
            </a:lvl9pPr>
          </a:lstStyle>
          <a:p>
            <a:pPr lvl="0"/>
            <a:r>
              <a:rPr lang="pt-PT" smtClean="0"/>
              <a:t>Click to edit Master text styles</a:t>
            </a:r>
          </a:p>
          <a:p>
            <a:pPr lvl="1"/>
            <a:r>
              <a:rPr lang="pt-PT" smtClean="0"/>
              <a:t>Second level</a:t>
            </a:r>
          </a:p>
          <a:p>
            <a:pPr lvl="2"/>
            <a:r>
              <a:rPr lang="pt-PT" smtClean="0"/>
              <a:t>Third level</a:t>
            </a:r>
          </a:p>
          <a:p>
            <a:pPr lvl="3"/>
            <a:r>
              <a:rPr lang="pt-PT" smtClean="0"/>
              <a:t>Fourth level</a:t>
            </a:r>
          </a:p>
          <a:p>
            <a:pPr lvl="4"/>
            <a:r>
              <a:rPr lang="pt-PT" smtClean="0"/>
              <a:t>Fifth level</a:t>
            </a:r>
            <a:endParaRPr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47534" y="1981200"/>
            <a:ext cx="3759200" cy="4572000"/>
          </a:xfrm>
        </p:spPr>
        <p:txBody>
          <a:bodyPr>
            <a:noAutofit/>
          </a:bodyPr>
          <a:lstStyle>
            <a:lvl1pPr>
              <a:spcBef>
                <a:spcPts val="600"/>
              </a:spcBef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055813" indent="-344488">
              <a:defRPr sz="1800"/>
            </a:lvl6pPr>
            <a:lvl7pPr marL="2055813" indent="-344488">
              <a:defRPr sz="1800"/>
            </a:lvl7pPr>
            <a:lvl8pPr marL="2055813" indent="-344488">
              <a:defRPr sz="1800"/>
            </a:lvl8pPr>
            <a:lvl9pPr marL="2055813" indent="-344488">
              <a:defRPr sz="1800"/>
            </a:lvl9pPr>
          </a:lstStyle>
          <a:p>
            <a:pPr lvl="0"/>
            <a:r>
              <a:rPr lang="pt-PT" dirty="0" err="1" smtClean="0"/>
              <a:t>Click</a:t>
            </a:r>
            <a:r>
              <a:rPr lang="pt-PT" dirty="0" smtClean="0"/>
              <a:t> to </a:t>
            </a:r>
            <a:r>
              <a:rPr lang="pt-PT" dirty="0" err="1" smtClean="0"/>
              <a:t>edit</a:t>
            </a:r>
            <a:r>
              <a:rPr lang="pt-PT" dirty="0" smtClean="0"/>
              <a:t> Master </a:t>
            </a:r>
            <a:r>
              <a:rPr lang="pt-PT" dirty="0" err="1" smtClean="0"/>
              <a:t>text</a:t>
            </a:r>
            <a:r>
              <a:rPr lang="pt-PT" dirty="0" smtClean="0"/>
              <a:t> </a:t>
            </a:r>
            <a:r>
              <a:rPr lang="pt-PT" dirty="0" err="1" smtClean="0"/>
              <a:t>styles</a:t>
            </a:r>
            <a:endParaRPr lang="pt-PT" dirty="0" smtClean="0"/>
          </a:p>
          <a:p>
            <a:pPr lvl="1"/>
            <a:r>
              <a:rPr lang="pt-PT" dirty="0" err="1" smtClean="0"/>
              <a:t>Second</a:t>
            </a:r>
            <a:r>
              <a:rPr lang="pt-PT" dirty="0" smtClean="0"/>
              <a:t> </a:t>
            </a:r>
            <a:r>
              <a:rPr lang="pt-PT" dirty="0" err="1" smtClean="0"/>
              <a:t>level</a:t>
            </a:r>
            <a:endParaRPr lang="pt-PT" dirty="0" smtClean="0"/>
          </a:p>
          <a:p>
            <a:pPr lvl="2"/>
            <a:r>
              <a:rPr lang="pt-PT" dirty="0" err="1" smtClean="0"/>
              <a:t>Third</a:t>
            </a:r>
            <a:r>
              <a:rPr lang="pt-PT" dirty="0" smtClean="0"/>
              <a:t> </a:t>
            </a:r>
            <a:r>
              <a:rPr lang="pt-PT" dirty="0" err="1" smtClean="0"/>
              <a:t>level</a:t>
            </a:r>
            <a:endParaRPr lang="pt-PT" dirty="0" smtClean="0"/>
          </a:p>
          <a:p>
            <a:pPr lvl="3"/>
            <a:r>
              <a:rPr lang="pt-PT" dirty="0" err="1" smtClean="0"/>
              <a:t>Fourth</a:t>
            </a:r>
            <a:r>
              <a:rPr lang="pt-PT" dirty="0" smtClean="0"/>
              <a:t> </a:t>
            </a:r>
            <a:r>
              <a:rPr lang="pt-PT" dirty="0" err="1" smtClean="0"/>
              <a:t>level</a:t>
            </a:r>
            <a:endParaRPr lang="pt-PT" dirty="0" smtClean="0"/>
          </a:p>
          <a:p>
            <a:pPr lvl="4"/>
            <a:r>
              <a:rPr lang="pt-PT" dirty="0" err="1" smtClean="0"/>
              <a:t>Fifth</a:t>
            </a:r>
            <a:r>
              <a:rPr lang="pt-PT" dirty="0" smtClean="0"/>
              <a:t> </a:t>
            </a:r>
            <a:r>
              <a:rPr lang="pt-PT" dirty="0" err="1" smtClean="0"/>
              <a:t>level</a:t>
            </a:r>
            <a:endParaRPr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528B02-F942-42BE-9906-38356830919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85800"/>
            <a:ext cx="8913813" cy="1066800"/>
          </a:xfrm>
          <a:solidFill>
            <a:schemeClr val="accent2">
              <a:lumMod val="40000"/>
              <a:lumOff val="60000"/>
            </a:schemeClr>
          </a:solidFill>
        </p:spPr>
        <p:txBody>
          <a:bodyPr/>
          <a:lstStyle/>
          <a:p>
            <a:r>
              <a:rPr lang="pt-PT" dirty="0" err="1" smtClean="0"/>
              <a:t>Click</a:t>
            </a:r>
            <a:r>
              <a:rPr lang="pt-PT" dirty="0" smtClean="0"/>
              <a:t> to </a:t>
            </a:r>
            <a:r>
              <a:rPr lang="pt-PT" dirty="0" err="1" smtClean="0"/>
              <a:t>edit</a:t>
            </a:r>
            <a:r>
              <a:rPr lang="pt-PT" dirty="0" smtClean="0"/>
              <a:t> Master </a:t>
            </a:r>
            <a:r>
              <a:rPr lang="pt-PT" dirty="0" err="1" smtClean="0"/>
              <a:t>title</a:t>
            </a:r>
            <a:r>
              <a:rPr lang="pt-PT" dirty="0" smtClean="0"/>
              <a:t> </a:t>
            </a:r>
            <a:r>
              <a:rPr lang="pt-PT" dirty="0" err="1" smtClean="0"/>
              <a:t>style</a:t>
            </a:r>
            <a:endParaRPr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528B02-F942-42BE-9906-38356830919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528B02-F942-42BE-9906-38356830919C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2157319"/>
            <a:ext cx="8915400" cy="877824"/>
          </a:xfrm>
        </p:spPr>
        <p:txBody>
          <a:bodyPr/>
          <a:lstStyle/>
          <a:p>
            <a:r>
              <a:rPr lang="pt-PT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3034553"/>
            <a:ext cx="8001000" cy="3823447"/>
          </a:xfr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292608" tIns="91440" rIns="274320" bIns="91440" rtlCol="0" anchor="t" anchorCtr="0">
            <a:normAutofit/>
          </a:bodyPr>
          <a:lstStyle>
            <a:lvl1pPr marL="0" indent="0" algn="l" defTabSz="914400" rtl="0" eaLnBrk="1" latinLnBrk="0" hangingPunct="1">
              <a:spcBef>
                <a:spcPts val="2000"/>
              </a:spcBef>
              <a:buClr>
                <a:schemeClr val="accent1"/>
              </a:buClr>
              <a:buFont typeface="Wingdings 2" pitchFamily="18" charset="2"/>
              <a:buNone/>
              <a:defRPr sz="1800" kern="1200">
                <a:solidFill>
                  <a:schemeClr val="tx1"/>
                </a:solidFill>
                <a:latin typeface="Calibri" pitchFamily="34" charset="0"/>
                <a:ea typeface="+mn-ea"/>
                <a:cs typeface="Calibri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dirty="0" err="1" smtClean="0"/>
              <a:t>Click</a:t>
            </a:r>
            <a:r>
              <a:rPr lang="pt-PT" dirty="0" smtClean="0"/>
              <a:t> to </a:t>
            </a:r>
            <a:r>
              <a:rPr lang="pt-PT" dirty="0" err="1" smtClean="0"/>
              <a:t>edit</a:t>
            </a:r>
            <a:r>
              <a:rPr lang="pt-PT" dirty="0" smtClean="0"/>
              <a:t> Master </a:t>
            </a:r>
            <a:r>
              <a:rPr lang="pt-PT" dirty="0" err="1" smtClean="0"/>
              <a:t>subtitle</a:t>
            </a:r>
            <a:r>
              <a:rPr lang="pt-PT" dirty="0" smtClean="0"/>
              <a:t> </a:t>
            </a:r>
            <a:r>
              <a:rPr lang="pt-PT" dirty="0" err="1" smtClean="0"/>
              <a:t>style</a:t>
            </a:r>
            <a:endParaRPr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528B02-F942-42BE-9906-38356830919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5025435"/>
            <a:ext cx="8915400" cy="914400"/>
          </a:xfrm>
        </p:spPr>
        <p:txBody>
          <a:bodyPr/>
          <a:lstStyle/>
          <a:p>
            <a:r>
              <a:rPr lang="pt-PT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5943600"/>
            <a:ext cx="8001000" cy="914400"/>
          </a:xfr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92608" tIns="91440" rIns="274320" bIns="91440" rtlCol="0" anchor="t" anchorCtr="0"/>
          <a:lstStyle>
            <a:lvl1pPr marL="0" indent="0" algn="l" defTabSz="914400" rtl="0" eaLnBrk="1" latinLnBrk="0" hangingPunct="1">
              <a:spcBef>
                <a:spcPts val="300"/>
              </a:spcBef>
              <a:buNone/>
              <a:defRPr sz="1800" kern="1200">
                <a:solidFill>
                  <a:schemeClr val="tx1"/>
                </a:solidFill>
                <a:latin typeface="Calibri" pitchFamily="34" charset="0"/>
                <a:ea typeface="+mn-ea"/>
                <a:cs typeface="Calibri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dirty="0" err="1" smtClean="0"/>
              <a:t>Click</a:t>
            </a:r>
            <a:r>
              <a:rPr lang="pt-PT" dirty="0" smtClean="0"/>
              <a:t> to </a:t>
            </a:r>
            <a:r>
              <a:rPr lang="pt-PT" dirty="0" err="1" smtClean="0"/>
              <a:t>edit</a:t>
            </a:r>
            <a:r>
              <a:rPr lang="pt-PT" dirty="0" smtClean="0"/>
              <a:t> Master </a:t>
            </a:r>
            <a:r>
              <a:rPr lang="pt-PT" dirty="0" err="1" smtClean="0"/>
              <a:t>subtitle</a:t>
            </a:r>
            <a:r>
              <a:rPr lang="pt-PT" dirty="0" smtClean="0"/>
              <a:t> </a:t>
            </a:r>
            <a:r>
              <a:rPr lang="pt-PT" dirty="0" err="1" smtClean="0"/>
              <a:t>style</a:t>
            </a:r>
            <a:endParaRPr dirty="0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927100" y="1129553"/>
            <a:ext cx="7988300" cy="3886200"/>
          </a:xfrm>
          <a:noFill/>
        </p:spPr>
        <p:txBody>
          <a:bodyPr>
            <a:normAutofit/>
          </a:bodyPr>
          <a:lstStyle>
            <a:lvl1pPr marL="0" indent="0">
              <a:buNone/>
              <a:defRPr sz="1800"/>
            </a:lvl1pPr>
          </a:lstStyle>
          <a:p>
            <a:r>
              <a:rPr lang="pt-PT" smtClean="0"/>
              <a:t>Drag picture to placeholder or click icon to add</a:t>
            </a:r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above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4114800"/>
            <a:ext cx="8915400" cy="877824"/>
          </a:xfrm>
        </p:spPr>
        <p:txBody>
          <a:bodyPr tIns="137160" bIns="137160" anchor="b" anchorCtr="0">
            <a:normAutofit/>
          </a:bodyPr>
          <a:lstStyle>
            <a:lvl1pPr>
              <a:defRPr sz="2400"/>
            </a:lvl1pPr>
          </a:lstStyle>
          <a:p>
            <a:r>
              <a:rPr lang="pt-PT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5002305"/>
            <a:ext cx="8001000" cy="1855695"/>
          </a:xfr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92608" tIns="137160" rIns="274320" bIns="137160" rtlCol="0" anchor="t" anchorCtr="0">
            <a:normAutofit/>
          </a:bodyPr>
          <a:lstStyle>
            <a:lvl1pPr marL="0" indent="0" algn="l" defTabSz="914400" rtl="0" eaLnBrk="1" latinLnBrk="0" hangingPunct="1">
              <a:spcBef>
                <a:spcPts val="300"/>
              </a:spcBef>
              <a:buNone/>
              <a:defRPr sz="1800" kern="1200">
                <a:solidFill>
                  <a:schemeClr val="tx1"/>
                </a:solidFill>
                <a:latin typeface="Calibri" pitchFamily="34" charset="0"/>
                <a:ea typeface="+mn-ea"/>
                <a:cs typeface="Calibri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dirty="0" err="1" smtClean="0"/>
              <a:t>Click</a:t>
            </a:r>
            <a:r>
              <a:rPr lang="pt-PT" dirty="0" smtClean="0"/>
              <a:t> to </a:t>
            </a:r>
            <a:r>
              <a:rPr lang="pt-PT" dirty="0" err="1" smtClean="0"/>
              <a:t>edit</a:t>
            </a:r>
            <a:r>
              <a:rPr lang="pt-PT" dirty="0" smtClean="0"/>
              <a:t> Master </a:t>
            </a:r>
            <a:r>
              <a:rPr lang="pt-PT" dirty="0" err="1" smtClean="0"/>
              <a:t>subtitle</a:t>
            </a:r>
            <a:r>
              <a:rPr lang="pt-PT" dirty="0" smtClean="0"/>
              <a:t> </a:t>
            </a:r>
            <a:r>
              <a:rPr lang="pt-PT" dirty="0" err="1" smtClean="0"/>
              <a:t>style</a:t>
            </a:r>
            <a:endParaRPr dirty="0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927100" y="1129553"/>
            <a:ext cx="7988300" cy="2980944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</a:lstStyle>
          <a:p>
            <a:r>
              <a:rPr lang="pt-PT" smtClean="0"/>
              <a:t>Drag picture to placeholder or click icon to add</a:t>
            </a:r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Pictures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4114800"/>
            <a:ext cx="8915400" cy="877824"/>
          </a:xfrm>
        </p:spPr>
        <p:txBody>
          <a:bodyPr tIns="137160" bIns="137160" anchor="b" anchorCtr="0">
            <a:normAutofit/>
          </a:bodyPr>
          <a:lstStyle>
            <a:lvl1pPr>
              <a:defRPr sz="2400"/>
            </a:lvl1pPr>
          </a:lstStyle>
          <a:p>
            <a:r>
              <a:rPr lang="pt-PT" dirty="0" err="1" smtClean="0"/>
              <a:t>Click</a:t>
            </a:r>
            <a:r>
              <a:rPr lang="pt-PT" dirty="0" smtClean="0"/>
              <a:t> to </a:t>
            </a:r>
            <a:r>
              <a:rPr lang="pt-PT" dirty="0" err="1" smtClean="0"/>
              <a:t>edit</a:t>
            </a:r>
            <a:r>
              <a:rPr lang="pt-PT" dirty="0" smtClean="0"/>
              <a:t> Master </a:t>
            </a:r>
            <a:r>
              <a:rPr lang="pt-PT" dirty="0" err="1" smtClean="0"/>
              <a:t>title</a:t>
            </a:r>
            <a:r>
              <a:rPr lang="pt-PT" dirty="0" smtClean="0"/>
              <a:t> </a:t>
            </a:r>
            <a:r>
              <a:rPr lang="pt-PT" dirty="0" err="1" smtClean="0"/>
              <a:t>style</a:t>
            </a:r>
            <a:endParaRPr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5002305"/>
            <a:ext cx="8001000" cy="1855695"/>
          </a:xfr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92608" tIns="137160" rIns="274320" bIns="137160" rtlCol="0" anchor="t" anchorCtr="0">
            <a:normAutofit/>
          </a:bodyPr>
          <a:lstStyle>
            <a:lvl1pPr marL="0" indent="0" algn="l" defTabSz="914400" rtl="0" eaLnBrk="1" latinLnBrk="0" hangingPunct="1">
              <a:spcBef>
                <a:spcPts val="300"/>
              </a:spcBef>
              <a:buNone/>
              <a:defRPr sz="1800" kern="1200">
                <a:solidFill>
                  <a:schemeClr val="tx1"/>
                </a:solidFill>
                <a:latin typeface="Calibri" pitchFamily="34" charset="0"/>
                <a:ea typeface="+mn-ea"/>
                <a:cs typeface="Calibri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dirty="0" err="1" smtClean="0"/>
              <a:t>Click</a:t>
            </a:r>
            <a:r>
              <a:rPr lang="pt-PT" dirty="0" smtClean="0"/>
              <a:t> to </a:t>
            </a:r>
            <a:r>
              <a:rPr lang="pt-PT" dirty="0" err="1" smtClean="0"/>
              <a:t>edit</a:t>
            </a:r>
            <a:r>
              <a:rPr lang="pt-PT" dirty="0" smtClean="0"/>
              <a:t> Master </a:t>
            </a:r>
            <a:r>
              <a:rPr lang="pt-PT" dirty="0" err="1" smtClean="0"/>
              <a:t>subtitle</a:t>
            </a:r>
            <a:r>
              <a:rPr lang="pt-PT" dirty="0" smtClean="0"/>
              <a:t> </a:t>
            </a:r>
            <a:r>
              <a:rPr lang="pt-PT" dirty="0" err="1" smtClean="0"/>
              <a:t>style</a:t>
            </a:r>
            <a:endParaRPr dirty="0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927100" y="1129553"/>
            <a:ext cx="3986784" cy="2980944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</a:lstStyle>
          <a:p>
            <a:r>
              <a:rPr lang="pt-PT" smtClean="0"/>
              <a:t>Drag picture to placeholder or click icon to add</a:t>
            </a:r>
            <a:endParaRPr/>
          </a:p>
        </p:txBody>
      </p:sp>
      <p:sp>
        <p:nvSpPr>
          <p:cNvPr id="7" name="Picture Placeholder 8"/>
          <p:cNvSpPr>
            <a:spLocks noGrp="1"/>
          </p:cNvSpPr>
          <p:nvPr>
            <p:ph type="pic" sz="quarter" idx="14"/>
          </p:nvPr>
        </p:nvSpPr>
        <p:spPr>
          <a:xfrm>
            <a:off x="4928616" y="1129553"/>
            <a:ext cx="3986784" cy="2980944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</a:lstStyle>
          <a:p>
            <a:r>
              <a:rPr lang="pt-PT" smtClean="0"/>
              <a:t>Drag picture to placeholder or click icon to add</a:t>
            </a:r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TWickens\AppData\Local\Microsoft\Windows\Temporary Internet Files\Content.Outlook\SAIB4VOD\STA_Pattern_50.jpg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1"/>
            <a:ext cx="1371600" cy="838199"/>
          </a:xfrm>
          <a:prstGeom prst="rect">
            <a:avLst/>
          </a:prstGeom>
          <a:noFill/>
        </p:spPr>
      </p:pic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90600" y="1905000"/>
            <a:ext cx="7924800" cy="47244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pt-PT" dirty="0" err="1" smtClean="0"/>
              <a:t>Click</a:t>
            </a:r>
            <a:r>
              <a:rPr lang="pt-PT" dirty="0" smtClean="0"/>
              <a:t> to </a:t>
            </a:r>
            <a:r>
              <a:rPr lang="pt-PT" dirty="0" err="1" smtClean="0"/>
              <a:t>edit</a:t>
            </a:r>
            <a:r>
              <a:rPr lang="pt-PT" dirty="0" smtClean="0"/>
              <a:t> Master </a:t>
            </a:r>
            <a:r>
              <a:rPr lang="pt-PT" dirty="0" err="1" smtClean="0"/>
              <a:t>text</a:t>
            </a:r>
            <a:r>
              <a:rPr lang="pt-PT" dirty="0" smtClean="0"/>
              <a:t> </a:t>
            </a:r>
            <a:r>
              <a:rPr lang="pt-PT" dirty="0" err="1" smtClean="0"/>
              <a:t>styles</a:t>
            </a:r>
            <a:endParaRPr lang="pt-PT" dirty="0" smtClean="0"/>
          </a:p>
          <a:p>
            <a:pPr lvl="1"/>
            <a:r>
              <a:rPr lang="pt-PT" dirty="0" err="1" smtClean="0"/>
              <a:t>Second</a:t>
            </a:r>
            <a:r>
              <a:rPr lang="pt-PT" dirty="0" smtClean="0"/>
              <a:t> </a:t>
            </a:r>
            <a:r>
              <a:rPr lang="pt-PT" dirty="0" err="1" smtClean="0"/>
              <a:t>level</a:t>
            </a:r>
            <a:endParaRPr lang="pt-PT" dirty="0" smtClean="0"/>
          </a:p>
          <a:p>
            <a:pPr lvl="2"/>
            <a:r>
              <a:rPr lang="pt-PT" dirty="0" err="1" smtClean="0"/>
              <a:t>Third</a:t>
            </a:r>
            <a:r>
              <a:rPr lang="pt-PT" dirty="0" smtClean="0"/>
              <a:t> </a:t>
            </a:r>
            <a:r>
              <a:rPr lang="pt-PT" dirty="0" err="1" smtClean="0"/>
              <a:t>level</a:t>
            </a:r>
            <a:endParaRPr lang="pt-PT" dirty="0" smtClean="0"/>
          </a:p>
          <a:p>
            <a:pPr lvl="3"/>
            <a:r>
              <a:rPr lang="pt-PT" dirty="0" err="1" smtClean="0"/>
              <a:t>Fourth</a:t>
            </a:r>
            <a:r>
              <a:rPr lang="pt-PT" dirty="0" smtClean="0"/>
              <a:t> </a:t>
            </a:r>
            <a:r>
              <a:rPr lang="pt-PT" dirty="0" err="1" smtClean="0"/>
              <a:t>level</a:t>
            </a:r>
            <a:endParaRPr lang="pt-PT" dirty="0" smtClean="0"/>
          </a:p>
          <a:p>
            <a:pPr lvl="4"/>
            <a:r>
              <a:rPr lang="pt-PT" dirty="0" err="1" smtClean="0"/>
              <a:t>Fifth</a:t>
            </a:r>
            <a:r>
              <a:rPr lang="pt-PT" dirty="0" smtClean="0"/>
              <a:t> </a:t>
            </a:r>
            <a:r>
              <a:rPr lang="pt-PT" dirty="0" err="1" smtClean="0"/>
              <a:t>level</a:t>
            </a:r>
            <a:endParaRPr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89894" y="6553200"/>
            <a:ext cx="457200" cy="381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 b="1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Calibri" pitchFamily="34" charset="0"/>
              </a:defRPr>
            </a:lvl1pPr>
          </a:lstStyle>
          <a:p>
            <a:fld id="{CC528B02-F942-42BE-9906-38356830919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0" y="685800"/>
            <a:ext cx="8913813" cy="106680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vert="horz" lIns="1044000" tIns="36000" rIns="274320" bIns="36000" rtlCol="0" anchor="ctr">
            <a:noAutofit/>
          </a:bodyPr>
          <a:lstStyle/>
          <a:p>
            <a:r>
              <a:rPr lang="pt-PT" dirty="0" err="1" smtClean="0"/>
              <a:t>Click</a:t>
            </a:r>
            <a:r>
              <a:rPr lang="pt-PT" dirty="0" smtClean="0"/>
              <a:t> to </a:t>
            </a:r>
            <a:r>
              <a:rPr lang="pt-PT" dirty="0" err="1" smtClean="0"/>
              <a:t>edit</a:t>
            </a:r>
            <a:r>
              <a:rPr lang="pt-PT" dirty="0" smtClean="0"/>
              <a:t> Master </a:t>
            </a:r>
            <a:r>
              <a:rPr lang="pt-PT" dirty="0" err="1" smtClean="0"/>
              <a:t>title</a:t>
            </a:r>
            <a:r>
              <a:rPr lang="pt-PT" dirty="0" smtClean="0"/>
              <a:t> </a:t>
            </a:r>
            <a:r>
              <a:rPr lang="pt-PT" dirty="0" err="1" smtClean="0"/>
              <a:t>style</a:t>
            </a:r>
            <a:endParaRPr dirty="0"/>
          </a:p>
        </p:txBody>
      </p:sp>
      <p:sp>
        <p:nvSpPr>
          <p:cNvPr id="12" name="Title Placeholder 1"/>
          <p:cNvSpPr txBox="1">
            <a:spLocks/>
          </p:cNvSpPr>
          <p:nvPr userDrawn="1"/>
        </p:nvSpPr>
        <p:spPr>
          <a:xfrm>
            <a:off x="990600" y="6705600"/>
            <a:ext cx="7923213" cy="15240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vert="horz" lIns="1044000" tIns="36000" rIns="274320" bIns="3600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j-ea"/>
              <a:cs typeface="Calibri" pitchFamily="34" charset="0"/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6781800" y="228600"/>
            <a:ext cx="2209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0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/>
            </a:r>
            <a:br>
              <a:rPr lang="en-US" sz="10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</a:br>
            <a:r>
              <a:rPr lang="en-US" sz="10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IMF Statistics Department</a:t>
            </a:r>
            <a:endParaRPr lang="en-US" sz="1000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2" r:id="rId2"/>
    <p:sldLayoutId id="2147483665" r:id="rId3"/>
    <p:sldLayoutId id="2147483667" r:id="rId4"/>
    <p:sldLayoutId id="2147483668" r:id="rId5"/>
    <p:sldLayoutId id="2147483661" r:id="rId6"/>
    <p:sldLayoutId id="2147483663" r:id="rId7"/>
    <p:sldLayoutId id="2147483671" r:id="rId8"/>
    <p:sldLayoutId id="2147483672" r:id="rId9"/>
    <p:sldLayoutId id="2147483673" r:id="rId10"/>
    <p:sldLayoutId id="2147483675" r:id="rId11"/>
  </p:sldLayoutIdLst>
  <p:hf hdr="0" dt="0"/>
  <p:txStyles>
    <p:titleStyle>
      <a:lvl1pPr marL="0" indent="0" algn="l" defTabSz="914400" rtl="0" eaLnBrk="1" latinLnBrk="0" hangingPunct="1">
        <a:spcBef>
          <a:spcPct val="0"/>
        </a:spcBef>
        <a:buNone/>
        <a:defRPr sz="3600" b="1" kern="1200">
          <a:solidFill>
            <a:schemeClr val="tx1"/>
          </a:solidFill>
          <a:latin typeface="Calibri" pitchFamily="34" charset="0"/>
          <a:ea typeface="+mj-ea"/>
          <a:cs typeface="Calibri" pitchFamily="34" charset="0"/>
        </a:defRPr>
      </a:lvl1pPr>
    </p:titleStyle>
    <p:bodyStyle>
      <a:lvl1pPr marL="342900" indent="-342900" algn="l" defTabSz="914400" rtl="0" eaLnBrk="1" latinLnBrk="0" hangingPunct="1">
        <a:lnSpc>
          <a:spcPts val="2500"/>
        </a:lnSpc>
        <a:spcBef>
          <a:spcPts val="900"/>
        </a:spcBef>
        <a:buClr>
          <a:schemeClr val="tx1">
            <a:lumMod val="75000"/>
            <a:lumOff val="25000"/>
          </a:schemeClr>
        </a:buClr>
        <a:buSzPct val="120000"/>
        <a:buFont typeface="Wingdings" pitchFamily="2" charset="2"/>
        <a:buChar char="§"/>
        <a:defRPr sz="2500" kern="1200">
          <a:solidFill>
            <a:schemeClr val="tx1"/>
          </a:solidFill>
          <a:latin typeface="Calibri" pitchFamily="34" charset="0"/>
          <a:ea typeface="+mn-ea"/>
          <a:cs typeface="Calibri" pitchFamily="34" charset="0"/>
        </a:defRPr>
      </a:lvl1pPr>
      <a:lvl2pPr marL="685800" indent="-336550" algn="l" defTabSz="914400" rtl="0" eaLnBrk="1" latinLnBrk="0" hangingPunct="1">
        <a:lnSpc>
          <a:spcPts val="2200"/>
        </a:lnSpc>
        <a:spcBef>
          <a:spcPts val="600"/>
        </a:spcBef>
        <a:buClr>
          <a:schemeClr val="tx1">
            <a:lumMod val="75000"/>
            <a:lumOff val="25000"/>
          </a:schemeClr>
        </a:buClr>
        <a:buSzPct val="135000"/>
        <a:buFont typeface="Arial" pitchFamily="34" charset="0"/>
        <a:buChar char="•"/>
        <a:defRPr sz="2200" kern="1200">
          <a:solidFill>
            <a:schemeClr val="tx1"/>
          </a:solidFill>
          <a:latin typeface="Calibri" pitchFamily="34" charset="0"/>
          <a:ea typeface="+mn-ea"/>
          <a:cs typeface="Calibri" pitchFamily="34" charset="0"/>
        </a:defRPr>
      </a:lvl2pPr>
      <a:lvl3pPr marL="1035050" indent="-349250" algn="l" defTabSz="914400" rtl="0" eaLnBrk="1" latinLnBrk="0" hangingPunct="1">
        <a:lnSpc>
          <a:spcPts val="2000"/>
        </a:lnSpc>
        <a:spcBef>
          <a:spcPts val="500"/>
        </a:spcBef>
        <a:buClr>
          <a:schemeClr val="tx1">
            <a:lumMod val="75000"/>
            <a:lumOff val="25000"/>
          </a:schemeClr>
        </a:buClr>
        <a:buSzPct val="67000"/>
        <a:buFont typeface="Wingdings" pitchFamily="2" charset="2"/>
        <a:buChar char="v"/>
        <a:defRPr sz="1900" kern="1200">
          <a:solidFill>
            <a:schemeClr val="tx1"/>
          </a:solidFill>
          <a:latin typeface="Calibri" pitchFamily="34" charset="0"/>
          <a:ea typeface="+mn-ea"/>
          <a:cs typeface="Calibri" pitchFamily="34" charset="0"/>
        </a:defRPr>
      </a:lvl3pPr>
      <a:lvl4pPr marL="1371600" indent="-336550" algn="l" defTabSz="914400" rtl="0" eaLnBrk="1" latinLnBrk="0" hangingPunct="1">
        <a:lnSpc>
          <a:spcPts val="1800"/>
        </a:lnSpc>
        <a:spcBef>
          <a:spcPts val="400"/>
        </a:spcBef>
        <a:buClr>
          <a:schemeClr val="tx1">
            <a:lumMod val="75000"/>
            <a:lumOff val="25000"/>
          </a:schemeClr>
        </a:buClr>
        <a:buFont typeface="Wingdings" pitchFamily="2" charset="2"/>
        <a:buChar char="§"/>
        <a:defRPr sz="1700" kern="1200">
          <a:solidFill>
            <a:schemeClr val="tx1"/>
          </a:solidFill>
          <a:latin typeface="Calibri" pitchFamily="34" charset="0"/>
          <a:ea typeface="+mn-ea"/>
          <a:cs typeface="Calibri" pitchFamily="34" charset="0"/>
        </a:defRPr>
      </a:lvl4pPr>
      <a:lvl5pPr marL="1720850" indent="-349250" algn="l" defTabSz="914400" rtl="0" eaLnBrk="1" latinLnBrk="0" hangingPunct="1">
        <a:lnSpc>
          <a:spcPts val="1800"/>
        </a:lnSpc>
        <a:spcBef>
          <a:spcPts val="400"/>
        </a:spcBef>
        <a:buClr>
          <a:schemeClr val="tx1">
            <a:lumMod val="75000"/>
            <a:lumOff val="25000"/>
          </a:schemeClr>
        </a:buClr>
        <a:buFont typeface="Arial" pitchFamily="34" charset="0"/>
        <a:buChar char="•"/>
        <a:defRPr sz="1700" i="1" kern="1200">
          <a:solidFill>
            <a:schemeClr val="tx1"/>
          </a:solidFill>
          <a:latin typeface="Calibri" pitchFamily="34" charset="0"/>
          <a:ea typeface="+mn-ea"/>
          <a:cs typeface="Calibri" pitchFamily="34" charset="0"/>
        </a:defRPr>
      </a:lvl5pPr>
      <a:lvl6pPr marL="2055813" indent="-344488" algn="l" defTabSz="914400" rtl="0" eaLnBrk="1" latinLnBrk="0" hangingPunct="1">
        <a:spcBef>
          <a:spcPct val="20000"/>
        </a:spcBef>
        <a:buClr>
          <a:schemeClr val="accent1">
            <a:lumMod val="50000"/>
          </a:schemeClr>
        </a:buClr>
        <a:buFont typeface="Wingdings 2" pitchFamily="18" charset="2"/>
        <a:buChar char=""/>
        <a:defRPr lang="en-US" sz="1800" kern="120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398713" indent="-344488" algn="l" defTabSz="914400" rtl="0" eaLnBrk="1" latinLnBrk="0" hangingPunct="1">
        <a:spcBef>
          <a:spcPct val="20000"/>
        </a:spcBef>
        <a:buClr>
          <a:schemeClr val="accent1"/>
        </a:buClr>
        <a:buFont typeface="Wingdings 2" pitchFamily="18" charset="2"/>
        <a:buChar char=""/>
        <a:defRPr lang="en-US" sz="1800" kern="120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2743200" indent="-344488" algn="l" defTabSz="914400" rtl="0" eaLnBrk="1" latinLnBrk="0" hangingPunct="1">
        <a:spcBef>
          <a:spcPct val="20000"/>
        </a:spcBef>
        <a:buClr>
          <a:schemeClr val="accent1">
            <a:lumMod val="50000"/>
          </a:schemeClr>
        </a:buClr>
        <a:buFont typeface="Wingdings 2" pitchFamily="18" charset="2"/>
        <a:buChar char=""/>
        <a:defRPr lang="en-US" sz="1800" kern="120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087688" indent="-344488" algn="l" defTabSz="914400" rtl="0" eaLnBrk="1" latinLnBrk="0" hangingPunct="1">
        <a:spcBef>
          <a:spcPct val="20000"/>
        </a:spcBef>
        <a:buClr>
          <a:schemeClr val="accent1"/>
        </a:buClr>
        <a:buFont typeface="Wingdings 2" pitchFamily="18" charset="2"/>
        <a:buChar char=""/>
        <a:defRPr lang="en-US" sz="1800" kern="1200" dirty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2819400"/>
            <a:ext cx="8839200" cy="1905000"/>
          </a:xfrm>
        </p:spPr>
        <p:txBody>
          <a:bodyPr>
            <a:normAutofit fontScale="90000"/>
          </a:bodyPr>
          <a:lstStyle/>
          <a:p>
            <a:pPr algn="ctr"/>
            <a:r>
              <a:rPr lang="en-US" b="0" dirty="0" smtClean="0"/>
              <a:t>Governance of SDMX Artefacts</a:t>
            </a:r>
            <a:r>
              <a:rPr lang="en-US" sz="1200" dirty="0" smtClean="0"/>
              <a:t/>
            </a:r>
            <a:br>
              <a:rPr lang="en-US" sz="1200" dirty="0" smtClean="0"/>
            </a:br>
            <a:r>
              <a:rPr lang="en-US" i="0" dirty="0" smtClean="0"/>
              <a:t>Data Structure Definitions:</a:t>
            </a:r>
            <a:br>
              <a:rPr lang="en-US" i="0" dirty="0" smtClean="0"/>
            </a:br>
            <a:r>
              <a:rPr lang="en-US" dirty="0" smtClean="0"/>
              <a:t>DSDs for “Global Use” and</a:t>
            </a:r>
            <a:br>
              <a:rPr lang="en-US" dirty="0" smtClean="0"/>
            </a:br>
            <a:r>
              <a:rPr lang="en-US" dirty="0" smtClean="0"/>
              <a:t>“Dissemination” DSDs</a:t>
            </a:r>
            <a:endParaRPr lang="en-US" i="0" dirty="0"/>
          </a:p>
        </p:txBody>
      </p:sp>
      <p:sp>
        <p:nvSpPr>
          <p:cNvPr id="3" name="TextBox 2"/>
          <p:cNvSpPr txBox="1"/>
          <p:nvPr/>
        </p:nvSpPr>
        <p:spPr>
          <a:xfrm>
            <a:off x="304800" y="4845784"/>
            <a:ext cx="853440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latin typeface="Calibri" pitchFamily="34" charset="0"/>
                <a:cs typeface="Calibri" pitchFamily="34" charset="0"/>
              </a:rPr>
              <a:t>Andreas Hake</a:t>
            </a:r>
          </a:p>
          <a:p>
            <a:pPr algn="ctr"/>
            <a:r>
              <a:rPr lang="en-US" sz="2000" dirty="0" smtClean="0">
                <a:latin typeface="Calibri" pitchFamily="34" charset="0"/>
                <a:cs typeface="Calibri" pitchFamily="34" charset="0"/>
              </a:rPr>
              <a:t>Division Chief, IMF Statistics Department</a:t>
            </a:r>
          </a:p>
          <a:p>
            <a:pPr algn="ctr"/>
            <a:endParaRPr lang="en-US" sz="2000" dirty="0" smtClean="0">
              <a:latin typeface="Calibri" pitchFamily="34" charset="0"/>
              <a:cs typeface="Calibri" pitchFamily="34" charset="0"/>
            </a:endParaRPr>
          </a:p>
          <a:p>
            <a:pPr algn="ctr"/>
            <a:r>
              <a:rPr lang="en-US" sz="2000" dirty="0" smtClean="0">
                <a:latin typeface="Calibri" pitchFamily="34" charset="0"/>
                <a:cs typeface="Calibri" pitchFamily="34" charset="0"/>
              </a:rPr>
              <a:t>SDMX Global Conference 2015</a:t>
            </a:r>
          </a:p>
          <a:p>
            <a:pPr algn="ctr"/>
            <a:r>
              <a:rPr lang="en-US" sz="2000" dirty="0" smtClean="0">
                <a:latin typeface="Calibri" pitchFamily="34" charset="0"/>
                <a:cs typeface="Calibri" pitchFamily="34" charset="0"/>
              </a:rPr>
              <a:t>Bangkok, September 28-30, 2015</a:t>
            </a:r>
            <a:endParaRPr lang="en-US" sz="2400" dirty="0" smtClean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Dissemination DSDs – Next Steps?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90600" y="1905000"/>
            <a:ext cx="7924800" cy="4724400"/>
          </a:xfrm>
        </p:spPr>
        <p:txBody>
          <a:bodyPr/>
          <a:lstStyle/>
          <a:p>
            <a:r>
              <a:rPr lang="en-US" dirty="0" smtClean="0"/>
              <a:t>Current emphasis of the “Ownership Group” is the development of domain-specific DSDs for Global Use</a:t>
            </a:r>
          </a:p>
          <a:p>
            <a:pPr lvl="1"/>
            <a:r>
              <a:rPr lang="en-US" dirty="0" smtClean="0"/>
              <a:t>Approach adopted supports defining the complexity of the data required by/reported to international organizations</a:t>
            </a:r>
          </a:p>
          <a:p>
            <a:r>
              <a:rPr lang="en-US" dirty="0" smtClean="0"/>
              <a:t>“Dissemination” DSDs:</a:t>
            </a:r>
          </a:p>
          <a:p>
            <a:pPr lvl="1"/>
            <a:r>
              <a:rPr lang="en-US" dirty="0" smtClean="0"/>
              <a:t>Addressed to data users</a:t>
            </a:r>
          </a:p>
          <a:p>
            <a:pPr lvl="1"/>
            <a:r>
              <a:rPr lang="en-US" sz="2200" dirty="0" smtClean="0"/>
              <a:t>Emulate the way people look at data (i.e. 2-dimension table)</a:t>
            </a:r>
          </a:p>
          <a:p>
            <a:pPr lvl="1"/>
            <a:r>
              <a:rPr lang="en-US" dirty="0" smtClean="0"/>
              <a:t>Possible approach: develop very few DSDs to cover key areas of data dissemination </a:t>
            </a:r>
          </a:p>
          <a:p>
            <a:pPr lvl="2"/>
            <a:r>
              <a:rPr lang="en-US" sz="2200" dirty="0" smtClean="0"/>
              <a:t>ECOFIN_DSD demonstrates it works for economic statistics</a:t>
            </a:r>
          </a:p>
          <a:p>
            <a:pPr lvl="2"/>
            <a:r>
              <a:rPr lang="en-US" sz="2200" dirty="0" smtClean="0"/>
              <a:t>Social Statistics: likely more challenging</a:t>
            </a:r>
          </a:p>
          <a:p>
            <a:r>
              <a:rPr lang="en-US" dirty="0" smtClean="0"/>
              <a:t>Is there an appetite for DSDs that talk to data users (other than statisticians)?</a:t>
            </a:r>
          </a:p>
          <a:p>
            <a:pPr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528B02-F942-42BE-9906-38356830919C}" type="slidenum">
              <a:rPr lang="en-US" smtClean="0"/>
              <a:pPr/>
              <a:t>10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667000"/>
            <a:ext cx="8229600" cy="914400"/>
          </a:xfrm>
        </p:spPr>
        <p:txBody>
          <a:bodyPr/>
          <a:lstStyle/>
          <a:p>
            <a:r>
              <a:rPr lang="en-US" dirty="0" smtClean="0"/>
              <a:t>Thank You for your attention!</a:t>
            </a:r>
            <a:endParaRPr lang="fr-FR" dirty="0"/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789894" y="6553200"/>
            <a:ext cx="457200" cy="381000"/>
          </a:xfrm>
        </p:spPr>
        <p:txBody>
          <a:bodyPr/>
          <a:lstStyle/>
          <a:p>
            <a:fld id="{CC528B02-F942-42BE-9906-38356830919C}" type="slidenum">
              <a:rPr lang="en-US" smtClean="0"/>
              <a:pPr/>
              <a:t>11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DSDs for Global Use – Introduction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90600" y="1828800"/>
            <a:ext cx="7924800" cy="4724400"/>
          </a:xfrm>
        </p:spPr>
        <p:txBody>
          <a:bodyPr/>
          <a:lstStyle/>
          <a:p>
            <a:r>
              <a:rPr lang="en-US" dirty="0" smtClean="0"/>
              <a:t>Respond to </a:t>
            </a:r>
          </a:p>
          <a:p>
            <a:pPr lvl="1"/>
            <a:r>
              <a:rPr lang="en-US" dirty="0" smtClean="0"/>
              <a:t>requests from the international statistical community for encoding structures that could be used across countries</a:t>
            </a:r>
          </a:p>
          <a:p>
            <a:pPr lvl="1"/>
            <a:r>
              <a:rPr lang="en-US" dirty="0" smtClean="0"/>
              <a:t>the needs of international organizations for “template based” data exchange:</a:t>
            </a:r>
          </a:p>
          <a:p>
            <a:pPr lvl="2"/>
            <a:r>
              <a:rPr lang="en-US" dirty="0" smtClean="0"/>
              <a:t>Cover very large (1000+ series) report forms</a:t>
            </a:r>
          </a:p>
          <a:p>
            <a:pPr lvl="2"/>
            <a:r>
              <a:rPr lang="en-US" dirty="0" smtClean="0"/>
              <a:t>Provide very detailed (structural) metadata</a:t>
            </a:r>
          </a:p>
          <a:p>
            <a:pPr>
              <a:spcBef>
                <a:spcPts val="600"/>
              </a:spcBef>
            </a:pPr>
            <a:r>
              <a:rPr lang="en-US" dirty="0" smtClean="0"/>
              <a:t>First released in the fall of 2013 (BOP-FDI-SNA)</a:t>
            </a:r>
          </a:p>
          <a:p>
            <a:pPr>
              <a:spcBef>
                <a:spcPts val="600"/>
              </a:spcBef>
            </a:pPr>
            <a:r>
              <a:rPr lang="en-US" dirty="0" smtClean="0"/>
              <a:t>Initially limited to a few economic statistical domains, but is gradually expanding</a:t>
            </a:r>
          </a:p>
          <a:p>
            <a:pPr>
              <a:spcBef>
                <a:spcPts val="600"/>
              </a:spcBef>
            </a:pPr>
            <a:r>
              <a:rPr lang="en-US" dirty="0" smtClean="0"/>
              <a:t>A </a:t>
            </a:r>
            <a:r>
              <a:rPr lang="en-US" b="1" dirty="0" smtClean="0"/>
              <a:t>highly engineered data model </a:t>
            </a:r>
            <a:r>
              <a:rPr lang="en-US" dirty="0" smtClean="0"/>
              <a:t>for elaborate data transmission </a:t>
            </a:r>
          </a:p>
          <a:p>
            <a:pPr>
              <a:spcBef>
                <a:spcPts val="600"/>
              </a:spcBef>
            </a:pPr>
            <a:r>
              <a:rPr lang="en-US" dirty="0" smtClean="0"/>
              <a:t>Benefit countries that have the capability to </a:t>
            </a:r>
            <a:r>
              <a:rPr lang="en-US" b="1" dirty="0" smtClean="0"/>
              <a:t>automate data exchange </a:t>
            </a:r>
            <a:r>
              <a:rPr lang="en-US" dirty="0" smtClean="0"/>
              <a:t>using an exchange-specific technology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528B02-F942-42BE-9906-38356830919C}" type="slidenum">
              <a:rPr lang="en-US" smtClean="0"/>
              <a:pPr/>
              <a:t>2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Rectangle 42"/>
          <p:cNvSpPr/>
          <p:nvPr/>
        </p:nvSpPr>
        <p:spPr>
          <a:xfrm>
            <a:off x="152400" y="3733800"/>
            <a:ext cx="8686800" cy="3810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Oval 37"/>
          <p:cNvSpPr/>
          <p:nvPr/>
        </p:nvSpPr>
        <p:spPr>
          <a:xfrm>
            <a:off x="4876800" y="1524000"/>
            <a:ext cx="4267200" cy="2133600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4" name="Oval 33"/>
          <p:cNvSpPr/>
          <p:nvPr/>
        </p:nvSpPr>
        <p:spPr>
          <a:xfrm>
            <a:off x="152400" y="1524000"/>
            <a:ext cx="3886200" cy="2133600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DSDs for Global Use—This is GDP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528B02-F942-42BE-9906-38356830919C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6629400" y="1828800"/>
            <a:ext cx="1828800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UNIT_MEASURE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762000" y="2514600"/>
            <a:ext cx="1295400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REF_AREA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3124200" y="3733800"/>
            <a:ext cx="1524000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OBS_VALUE</a:t>
            </a:r>
            <a:endParaRPr lang="en-US" b="1" dirty="0"/>
          </a:p>
        </p:txBody>
      </p:sp>
      <p:cxnSp>
        <p:nvCxnSpPr>
          <p:cNvPr id="11" name="Straight Connector 10"/>
          <p:cNvCxnSpPr/>
          <p:nvPr/>
        </p:nvCxnSpPr>
        <p:spPr>
          <a:xfrm>
            <a:off x="457200" y="3657600"/>
            <a:ext cx="81534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457200" y="4191000"/>
            <a:ext cx="81534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4038600" y="6248400"/>
            <a:ext cx="2057400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r"/>
            <a:r>
              <a:rPr lang="en-US" dirty="0" smtClean="0"/>
              <a:t>REF_YEAR_PRICE</a:t>
            </a:r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6172200" y="4648200"/>
            <a:ext cx="2590800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COUNTERPART_AREA</a:t>
            </a:r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2971800" y="5791200"/>
            <a:ext cx="2590800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r"/>
            <a:r>
              <a:rPr lang="en-US" dirty="0" smtClean="0"/>
              <a:t>ACCOUNTING_ENTRY</a:t>
            </a:r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6172200" y="5562600"/>
            <a:ext cx="2971800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COUNTERPART_SECTOR</a:t>
            </a:r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6172200" y="5105400"/>
            <a:ext cx="1752600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REF_SECTOR</a:t>
            </a:r>
            <a:endParaRPr lang="en-US" dirty="0"/>
          </a:p>
        </p:txBody>
      </p:sp>
      <p:sp>
        <p:nvSpPr>
          <p:cNvPr id="18" name="TextBox 17"/>
          <p:cNvSpPr txBox="1"/>
          <p:nvPr/>
        </p:nvSpPr>
        <p:spPr>
          <a:xfrm>
            <a:off x="2971800" y="4419600"/>
            <a:ext cx="2438400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STO</a:t>
            </a:r>
            <a:endParaRPr lang="en-US" dirty="0"/>
          </a:p>
        </p:txBody>
      </p:sp>
      <p:sp>
        <p:nvSpPr>
          <p:cNvPr id="19" name="TextBox 18"/>
          <p:cNvSpPr txBox="1"/>
          <p:nvPr/>
        </p:nvSpPr>
        <p:spPr>
          <a:xfrm>
            <a:off x="2971800" y="6248400"/>
            <a:ext cx="990600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r"/>
            <a:r>
              <a:rPr lang="en-US" dirty="0" smtClean="0"/>
              <a:t>PRICES</a:t>
            </a:r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2971800" y="5334000"/>
            <a:ext cx="2438400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ACTIVITY</a:t>
            </a:r>
            <a:endParaRPr lang="en-US" dirty="0"/>
          </a:p>
        </p:txBody>
      </p:sp>
      <p:sp>
        <p:nvSpPr>
          <p:cNvPr id="21" name="TextBox 20"/>
          <p:cNvSpPr txBox="1"/>
          <p:nvPr/>
        </p:nvSpPr>
        <p:spPr>
          <a:xfrm>
            <a:off x="2971800" y="4876800"/>
            <a:ext cx="2438400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INSTR_ASSET</a:t>
            </a:r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6629400" y="2743200"/>
            <a:ext cx="2286000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TRANSFORMATION</a:t>
            </a:r>
            <a:endParaRPr lang="en-US" dirty="0"/>
          </a:p>
        </p:txBody>
      </p:sp>
      <p:sp>
        <p:nvSpPr>
          <p:cNvPr id="25" name="TextBox 24"/>
          <p:cNvSpPr txBox="1"/>
          <p:nvPr/>
        </p:nvSpPr>
        <p:spPr>
          <a:xfrm>
            <a:off x="6629400" y="3200400"/>
            <a:ext cx="1371600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DECIMALS</a:t>
            </a:r>
            <a:endParaRPr lang="en-US" dirty="0"/>
          </a:p>
        </p:txBody>
      </p:sp>
      <p:sp>
        <p:nvSpPr>
          <p:cNvPr id="28" name="TextBox 27"/>
          <p:cNvSpPr txBox="1"/>
          <p:nvPr/>
        </p:nvSpPr>
        <p:spPr>
          <a:xfrm>
            <a:off x="1828800" y="3733800"/>
            <a:ext cx="990600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TIME</a:t>
            </a:r>
            <a:endParaRPr lang="en-US" b="1" dirty="0"/>
          </a:p>
        </p:txBody>
      </p:sp>
      <p:sp>
        <p:nvSpPr>
          <p:cNvPr id="29" name="TextBox 28"/>
          <p:cNvSpPr txBox="1"/>
          <p:nvPr/>
        </p:nvSpPr>
        <p:spPr>
          <a:xfrm>
            <a:off x="6629400" y="2286000"/>
            <a:ext cx="1371600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UNIT_MULT</a:t>
            </a:r>
            <a:endParaRPr lang="en-US" dirty="0"/>
          </a:p>
        </p:txBody>
      </p:sp>
      <p:sp>
        <p:nvSpPr>
          <p:cNvPr id="32" name="TextBox 31"/>
          <p:cNvSpPr txBox="1"/>
          <p:nvPr/>
        </p:nvSpPr>
        <p:spPr>
          <a:xfrm>
            <a:off x="6781800" y="3733800"/>
            <a:ext cx="1905000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CONF_STATUS</a:t>
            </a:r>
            <a:endParaRPr lang="en-US" dirty="0"/>
          </a:p>
        </p:txBody>
      </p:sp>
      <p:sp>
        <p:nvSpPr>
          <p:cNvPr id="33" name="TextBox 32"/>
          <p:cNvSpPr txBox="1"/>
          <p:nvPr/>
        </p:nvSpPr>
        <p:spPr>
          <a:xfrm>
            <a:off x="5105400" y="3733800"/>
            <a:ext cx="1524000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OBS_STATUS</a:t>
            </a:r>
            <a:endParaRPr lang="en-US" dirty="0"/>
          </a:p>
        </p:txBody>
      </p:sp>
      <p:sp>
        <p:nvSpPr>
          <p:cNvPr id="35" name="TextBox 34"/>
          <p:cNvSpPr txBox="1"/>
          <p:nvPr/>
        </p:nvSpPr>
        <p:spPr>
          <a:xfrm>
            <a:off x="533400" y="1905000"/>
            <a:ext cx="2590800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The Country</a:t>
            </a:r>
            <a:endParaRPr lang="en-US" sz="2800" b="1" dirty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-228600" y="4648200"/>
            <a:ext cx="3505200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The Indicator</a:t>
            </a:r>
            <a:endParaRPr lang="en-US" sz="3600" b="1" dirty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4800600" y="1981200"/>
            <a:ext cx="2133600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The Unit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-762000" y="3657600"/>
            <a:ext cx="3048000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The Data</a:t>
            </a:r>
            <a:endParaRPr lang="en-US" sz="2800" b="1" dirty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6248400" y="6248400"/>
            <a:ext cx="1600200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r"/>
            <a:r>
              <a:rPr lang="en-US" dirty="0" smtClean="0"/>
              <a:t>ADJUSTMENT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Data Exchange vs. Data Dissemination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b="1" dirty="0" smtClean="0"/>
              <a:t>Data exchange (</a:t>
            </a:r>
            <a:r>
              <a:rPr lang="en-US" sz="2400" b="1" i="1" dirty="0" smtClean="0"/>
              <a:t>“Supply Chain model”</a:t>
            </a:r>
            <a:r>
              <a:rPr lang="en-US" sz="2400" b="1" dirty="0" smtClean="0"/>
              <a:t>)</a:t>
            </a:r>
          </a:p>
          <a:p>
            <a:pPr lvl="1"/>
            <a:r>
              <a:rPr lang="en-US" dirty="0" smtClean="0"/>
              <a:t>The sender knows in advance which data is needed by the user</a:t>
            </a:r>
          </a:p>
          <a:p>
            <a:pPr lvl="1"/>
            <a:r>
              <a:rPr lang="en-US" dirty="0" smtClean="0"/>
              <a:t>There is an agreement between the sender and user concerning the content and format of the data</a:t>
            </a:r>
          </a:p>
          <a:p>
            <a:endParaRPr lang="en-US" sz="2400" b="1" dirty="0" smtClean="0"/>
          </a:p>
          <a:p>
            <a:r>
              <a:rPr lang="en-US" sz="2400" b="1" dirty="0" smtClean="0"/>
              <a:t>Data Dissemination (</a:t>
            </a:r>
            <a:r>
              <a:rPr lang="en-US" sz="2400" b="1" i="1" dirty="0" smtClean="0"/>
              <a:t>“Tell the news”</a:t>
            </a:r>
            <a:r>
              <a:rPr lang="en-US" sz="2400" b="1" dirty="0" smtClean="0"/>
              <a:t>)</a:t>
            </a:r>
          </a:p>
          <a:p>
            <a:pPr lvl="1"/>
            <a:r>
              <a:rPr lang="en-US" dirty="0" smtClean="0"/>
              <a:t>About reaching out: the agency wishes to maximize the use of its data, especially maximize access to information of broad interest </a:t>
            </a:r>
          </a:p>
          <a:p>
            <a:pPr lvl="1"/>
            <a:r>
              <a:rPr lang="en-US" dirty="0" smtClean="0"/>
              <a:t>Targeted user groups: May have some product differentiation, targeting specific groups, but ease of access is key to success</a:t>
            </a:r>
          </a:p>
          <a:p>
            <a:pPr lvl="1"/>
            <a:r>
              <a:rPr lang="en-US" dirty="0" smtClean="0"/>
              <a:t>A key activity of official data producing agencies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528B02-F942-42BE-9906-38356830919C}" type="slidenum">
              <a:rPr lang="en-US" smtClean="0"/>
              <a:pPr/>
              <a:t>4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Data Exchange vs. Data Dissemination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90600" y="1828800"/>
            <a:ext cx="7924800" cy="4724400"/>
          </a:xfrm>
        </p:spPr>
        <p:txBody>
          <a:bodyPr/>
          <a:lstStyle/>
          <a:p>
            <a:r>
              <a:rPr lang="en-US" b="1" dirty="0" smtClean="0"/>
              <a:t>Data dissemination requires more basic DSDs</a:t>
            </a:r>
          </a:p>
          <a:p>
            <a:r>
              <a:rPr lang="en-US" dirty="0" smtClean="0"/>
              <a:t>This has been noted in the SDMX Technical Standards V2.1 </a:t>
            </a:r>
            <a:r>
              <a:rPr lang="en-US" sz="2400" dirty="0" smtClean="0"/>
              <a:t> “Technical Notes”: </a:t>
            </a:r>
            <a:endParaRPr lang="en-US" dirty="0" smtClean="0"/>
          </a:p>
          <a:p>
            <a:endParaRPr lang="en-US" dirty="0" smtClean="0"/>
          </a:p>
          <a:p>
            <a:pPr indent="-1588">
              <a:buNone/>
            </a:pPr>
            <a:r>
              <a:rPr lang="en-GB" b="1" i="1" dirty="0" smtClean="0"/>
              <a:t>	Devise DSDs with a small number of Dimensions for public viewing of data.</a:t>
            </a:r>
            <a:r>
              <a:rPr lang="en-GB" i="1" dirty="0" smtClean="0"/>
              <a:t> </a:t>
            </a:r>
          </a:p>
          <a:p>
            <a:pPr indent="-1588">
              <a:buNone/>
            </a:pPr>
            <a:r>
              <a:rPr lang="en-GB" i="1" dirty="0" smtClean="0"/>
              <a:t>	A DSD with the number dimensions in excess 6 or 7 is often difficult for non specialist users to understand. </a:t>
            </a:r>
          </a:p>
          <a:p>
            <a:pPr indent="-1588">
              <a:buNone/>
            </a:pPr>
            <a:r>
              <a:rPr lang="en-GB" i="1" dirty="0" smtClean="0"/>
              <a:t>	...differentiation of observations by dimensionality ... (is) often obscure to public consumers...</a:t>
            </a:r>
            <a:endParaRPr lang="en-US" i="1" dirty="0" smtClean="0"/>
          </a:p>
          <a:p>
            <a:pPr lvl="1">
              <a:buNone/>
            </a:pPr>
            <a:endParaRPr lang="en-US" sz="2800" i="1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528B02-F942-42BE-9906-38356830919C}" type="slidenum">
              <a:rPr lang="en-US" smtClean="0"/>
              <a:pPr/>
              <a:t>5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Dissemination DSDs – an Example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905000"/>
            <a:ext cx="8610600" cy="4724400"/>
          </a:xfrm>
        </p:spPr>
        <p:txBody>
          <a:bodyPr/>
          <a:lstStyle/>
          <a:p>
            <a:pPr>
              <a:buNone/>
            </a:pPr>
            <a:r>
              <a:rPr lang="en-US" b="1" dirty="0" smtClean="0"/>
              <a:t>The IMF “ECOFIN_DSD”</a:t>
            </a:r>
          </a:p>
          <a:p>
            <a:r>
              <a:rPr lang="en-US" dirty="0" smtClean="0"/>
              <a:t>Purpose</a:t>
            </a:r>
          </a:p>
          <a:p>
            <a:pPr lvl="1"/>
            <a:r>
              <a:rPr lang="en-US" dirty="0" smtClean="0"/>
              <a:t>Developed by the IMF to support </a:t>
            </a:r>
            <a:r>
              <a:rPr lang="en-US" b="1" dirty="0" smtClean="0"/>
              <a:t>SDMX dissemination of data </a:t>
            </a:r>
            <a:r>
              <a:rPr lang="en-US" dirty="0" smtClean="0"/>
              <a:t>covered by the IMF “Data Standards Initiatives” (DSIs)</a:t>
            </a:r>
          </a:p>
          <a:p>
            <a:pPr lvl="1"/>
            <a:r>
              <a:rPr lang="en-US" dirty="0" smtClean="0"/>
              <a:t>DSIs cover</a:t>
            </a:r>
          </a:p>
          <a:p>
            <a:pPr lvl="2"/>
            <a:r>
              <a:rPr lang="en-US" sz="2200" dirty="0" smtClean="0"/>
              <a:t>184 IMF economies: 112 GDDS; 64 SDDS; 8 SDDS Plus</a:t>
            </a:r>
          </a:p>
          <a:p>
            <a:pPr lvl="2"/>
            <a:r>
              <a:rPr lang="en-US" sz="2200" dirty="0" smtClean="0"/>
              <a:t>Very large array of economic and financial statistics</a:t>
            </a:r>
          </a:p>
          <a:p>
            <a:r>
              <a:rPr lang="en-US" dirty="0" smtClean="0"/>
              <a:t>Scope</a:t>
            </a:r>
          </a:p>
          <a:p>
            <a:pPr lvl="1"/>
            <a:r>
              <a:rPr lang="en-US" dirty="0" smtClean="0"/>
              <a:t>a single DSD to support dissemination of all data collected and disseminated by the IMF Statistics Department</a:t>
            </a:r>
          </a:p>
          <a:p>
            <a:r>
              <a:rPr lang="en-US" dirty="0" smtClean="0"/>
              <a:t>Structure</a:t>
            </a:r>
          </a:p>
          <a:p>
            <a:pPr lvl="1"/>
            <a:r>
              <a:rPr lang="en-US" dirty="0" smtClean="0"/>
              <a:t>Very basic: 5 Dimensions / 1 mandatory attribute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528B02-F942-42BE-9906-38356830919C}" type="slidenum">
              <a:rPr lang="en-US" smtClean="0"/>
              <a:pPr/>
              <a:t>6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Oval 35"/>
          <p:cNvSpPr/>
          <p:nvPr/>
        </p:nvSpPr>
        <p:spPr>
          <a:xfrm>
            <a:off x="0" y="4191000"/>
            <a:ext cx="9448800" cy="3124200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3" name="Rectangle 42"/>
          <p:cNvSpPr/>
          <p:nvPr/>
        </p:nvSpPr>
        <p:spPr>
          <a:xfrm>
            <a:off x="152400" y="3733800"/>
            <a:ext cx="8686800" cy="3810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Oval 37"/>
          <p:cNvSpPr/>
          <p:nvPr/>
        </p:nvSpPr>
        <p:spPr>
          <a:xfrm>
            <a:off x="5105400" y="1524000"/>
            <a:ext cx="3886200" cy="2133600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4" name="Oval 33"/>
          <p:cNvSpPr/>
          <p:nvPr/>
        </p:nvSpPr>
        <p:spPr>
          <a:xfrm>
            <a:off x="152400" y="1524000"/>
            <a:ext cx="3886200" cy="2133600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ECOFIN_DSD—This is GDP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528B02-F942-42BE-9906-38356830919C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1066800" y="2514600"/>
            <a:ext cx="1295400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REF_AREA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4114800" y="3733800"/>
            <a:ext cx="1524000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OBS_VALUE</a:t>
            </a:r>
            <a:endParaRPr lang="en-US" b="1" dirty="0"/>
          </a:p>
        </p:txBody>
      </p:sp>
      <p:cxnSp>
        <p:nvCxnSpPr>
          <p:cNvPr id="11" name="Straight Connector 10"/>
          <p:cNvCxnSpPr/>
          <p:nvPr/>
        </p:nvCxnSpPr>
        <p:spPr>
          <a:xfrm>
            <a:off x="457200" y="3657600"/>
            <a:ext cx="81534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457200" y="4191000"/>
            <a:ext cx="81534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6324600" y="5486400"/>
            <a:ext cx="2667000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COUNTERPART_AREA</a:t>
            </a:r>
            <a:endParaRPr lang="en-US" dirty="0"/>
          </a:p>
        </p:txBody>
      </p:sp>
      <p:sp>
        <p:nvSpPr>
          <p:cNvPr id="18" name="TextBox 17"/>
          <p:cNvSpPr txBox="1"/>
          <p:nvPr/>
        </p:nvSpPr>
        <p:spPr>
          <a:xfrm>
            <a:off x="3276600" y="5486400"/>
            <a:ext cx="2438400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INDICATOR</a:t>
            </a:r>
            <a:endParaRPr lang="en-US" dirty="0"/>
          </a:p>
        </p:txBody>
      </p:sp>
      <p:sp>
        <p:nvSpPr>
          <p:cNvPr id="28" name="TextBox 27"/>
          <p:cNvSpPr txBox="1"/>
          <p:nvPr/>
        </p:nvSpPr>
        <p:spPr>
          <a:xfrm>
            <a:off x="2362200" y="3733800"/>
            <a:ext cx="990600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TIME</a:t>
            </a:r>
            <a:endParaRPr lang="en-US" b="1" dirty="0"/>
          </a:p>
        </p:txBody>
      </p:sp>
      <p:sp>
        <p:nvSpPr>
          <p:cNvPr id="29" name="TextBox 28"/>
          <p:cNvSpPr txBox="1"/>
          <p:nvPr/>
        </p:nvSpPr>
        <p:spPr>
          <a:xfrm>
            <a:off x="6324600" y="2971800"/>
            <a:ext cx="1371600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UNIT_MULT</a:t>
            </a:r>
            <a:endParaRPr lang="en-US" dirty="0"/>
          </a:p>
        </p:txBody>
      </p:sp>
      <p:sp>
        <p:nvSpPr>
          <p:cNvPr id="35" name="TextBox 34"/>
          <p:cNvSpPr txBox="1"/>
          <p:nvPr/>
        </p:nvSpPr>
        <p:spPr>
          <a:xfrm>
            <a:off x="533400" y="1905000"/>
            <a:ext cx="2667000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The Country</a:t>
            </a:r>
            <a:endParaRPr lang="en-US" sz="2800" b="1" dirty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609600" y="4648200"/>
            <a:ext cx="3505200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The Indicator</a:t>
            </a:r>
            <a:endParaRPr lang="en-US" sz="3600" b="1" dirty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4800600" y="1905000"/>
            <a:ext cx="4114800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The Unit (included in INDICATOR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-762000" y="3657600"/>
            <a:ext cx="3048000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The Data</a:t>
            </a:r>
            <a:endParaRPr lang="en-US" sz="2800" b="1" dirty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3276600" y="6019800"/>
            <a:ext cx="2438400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DATA_DOMAIN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Basic Dissemination DSDs– Pros/Cons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28800"/>
            <a:ext cx="8458200" cy="4724400"/>
          </a:xfrm>
        </p:spPr>
        <p:txBody>
          <a:bodyPr/>
          <a:lstStyle/>
          <a:p>
            <a:pPr>
              <a:buNone/>
            </a:pPr>
            <a:r>
              <a:rPr lang="en-US" b="1" dirty="0" smtClean="0"/>
              <a:t>Benefits</a:t>
            </a:r>
          </a:p>
          <a:p>
            <a:pPr>
              <a:spcBef>
                <a:spcPts val="600"/>
              </a:spcBef>
            </a:pPr>
            <a:r>
              <a:rPr lang="en-US" sz="2400" dirty="0" smtClean="0"/>
              <a:t>Lower entry barrier: </a:t>
            </a:r>
          </a:p>
          <a:p>
            <a:pPr lvl="1"/>
            <a:r>
              <a:rPr lang="en-US" sz="2100" dirty="0" smtClean="0"/>
              <a:t>Easy to produce – ask colleagues from SDDS Plus countries</a:t>
            </a:r>
          </a:p>
          <a:p>
            <a:pPr lvl="1"/>
            <a:r>
              <a:rPr lang="en-US" sz="2100" dirty="0" smtClean="0"/>
              <a:t>Easy to consume – only one mapping is needed; DSD aligns with how non-statisticians use statistics</a:t>
            </a:r>
          </a:p>
          <a:p>
            <a:pPr>
              <a:spcBef>
                <a:spcPts val="600"/>
              </a:spcBef>
            </a:pPr>
            <a:r>
              <a:rPr lang="en-US" sz="2400" dirty="0" smtClean="0"/>
              <a:t>Supports “data hubs”: a single “query” to cover vast array economic and financial data needs</a:t>
            </a:r>
          </a:p>
          <a:p>
            <a:pPr>
              <a:spcBef>
                <a:spcPts val="600"/>
              </a:spcBef>
            </a:pPr>
            <a:r>
              <a:rPr lang="en-US" sz="2400" dirty="0" smtClean="0"/>
              <a:t>Supports “Structure set mappings” to/from DSDs for Global Use</a:t>
            </a:r>
          </a:p>
          <a:p>
            <a:pPr>
              <a:spcBef>
                <a:spcPts val="600"/>
              </a:spcBef>
            </a:pPr>
            <a:r>
              <a:rPr lang="en-US" sz="2400" dirty="0" smtClean="0"/>
              <a:t>Stronger business case: </a:t>
            </a:r>
          </a:p>
          <a:p>
            <a:pPr lvl="1"/>
            <a:r>
              <a:rPr lang="en-US" sz="2000" dirty="0" smtClean="0"/>
              <a:t>Beyond the needs of IOs – reaching out to data users</a:t>
            </a:r>
          </a:p>
          <a:p>
            <a:pPr lvl="1"/>
            <a:r>
              <a:rPr lang="en-US" sz="2000" dirty="0" smtClean="0"/>
              <a:t>Appealing to mobile apps developers – a single, basic DSD to cover all economic and financial data </a:t>
            </a:r>
          </a:p>
          <a:p>
            <a:pPr lvl="1"/>
            <a:r>
              <a:rPr lang="en-US" sz="2000" dirty="0" smtClean="0"/>
              <a:t>Supports exchange of data, as covered by DSDs for Global Use (automated mapping using SDMX “structure set mapping”)</a:t>
            </a:r>
          </a:p>
          <a:p>
            <a:pPr>
              <a:buNone/>
            </a:pPr>
            <a:endParaRPr lang="en-US" sz="23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528B02-F942-42BE-9906-38356830919C}" type="slidenum">
              <a:rPr lang="en-US" smtClean="0"/>
              <a:pPr/>
              <a:t>8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Basic Dissemination DSDs– Pros/Cons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90600" y="1905000"/>
            <a:ext cx="7924800" cy="4724400"/>
          </a:xfrm>
        </p:spPr>
        <p:txBody>
          <a:bodyPr/>
          <a:lstStyle/>
          <a:p>
            <a:pPr>
              <a:buNone/>
            </a:pPr>
            <a:r>
              <a:rPr lang="en-US" b="1" dirty="0" smtClean="0"/>
              <a:t>Drawbacks</a:t>
            </a:r>
          </a:p>
          <a:p>
            <a:r>
              <a:rPr lang="en-US" sz="2300" dirty="0" smtClean="0"/>
              <a:t>Few dimensions; some code lists are extremely lengthy </a:t>
            </a:r>
          </a:p>
          <a:p>
            <a:pPr lvl="1"/>
            <a:r>
              <a:rPr lang="en-US" dirty="0" smtClean="0"/>
              <a:t>Addressed using the SDMX “DATAFLOWS” to subset the code lists</a:t>
            </a:r>
          </a:p>
          <a:p>
            <a:r>
              <a:rPr lang="en-US" sz="2300" dirty="0" smtClean="0"/>
              <a:t>Have not reached the “DSD for Global Use” status</a:t>
            </a:r>
          </a:p>
          <a:p>
            <a:pPr lvl="1"/>
            <a:r>
              <a:rPr lang="en-US" dirty="0" smtClean="0"/>
              <a:t>ECOFIN_DSD: </a:t>
            </a:r>
          </a:p>
          <a:p>
            <a:pPr lvl="1">
              <a:buNone/>
            </a:pPr>
            <a:r>
              <a:rPr lang="en-US" dirty="0" smtClean="0"/>
              <a:t>	De facto used for SDMX Data Dissemination by IMF members (SDDS Plus / e-GDDS) </a:t>
            </a:r>
          </a:p>
          <a:p>
            <a:pPr lvl="1">
              <a:buNone/>
            </a:pPr>
            <a:r>
              <a:rPr lang="en-US" dirty="0" smtClean="0"/>
              <a:t>	A “Version 2.0” likely needed to better align with some encoding conventions (e.g. SDMX Content Oriented Guidelines) – Updates should likely be coordinated with other IOs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528B02-F942-42BE-9906-38356830919C}" type="slidenum">
              <a:rPr lang="en-US" smtClean="0"/>
              <a:pPr/>
              <a:t>9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TA_NEW_brand">
  <a:themeElements>
    <a:clrScheme name="Perception">
      <a:dk1>
        <a:sysClr val="windowText" lastClr="000000"/>
      </a:dk1>
      <a:lt1>
        <a:sysClr val="window" lastClr="FFFFFF"/>
      </a:lt1>
      <a:dk2>
        <a:srgbClr val="333333"/>
      </a:dk2>
      <a:lt2>
        <a:srgbClr val="BBC0AC"/>
      </a:lt2>
      <a:accent1>
        <a:srgbClr val="A2C816"/>
      </a:accent1>
      <a:accent2>
        <a:srgbClr val="E07602"/>
      </a:accent2>
      <a:accent3>
        <a:srgbClr val="E4C402"/>
      </a:accent3>
      <a:accent4>
        <a:srgbClr val="7DC1EF"/>
      </a:accent4>
      <a:accent5>
        <a:srgbClr val="21449B"/>
      </a:accent5>
      <a:accent6>
        <a:srgbClr val="A2B170"/>
      </a:accent6>
      <a:hlink>
        <a:srgbClr val="8DA440"/>
      </a:hlink>
      <a:folHlink>
        <a:srgbClr val="4C4F3F"/>
      </a:folHlink>
    </a:clrScheme>
    <a:fontScheme name="Perception">
      <a:majorFont>
        <a:latin typeface="Century Gothic"/>
        <a:ea typeface=""/>
        <a:cs typeface=""/>
        <a:font script="Jpan" typeface="メイリオ"/>
        <a:font script="Hans" typeface="宋体"/>
        <a:font script="Hant" typeface="新細明體"/>
      </a:majorFont>
      <a:minorFont>
        <a:latin typeface="Century Gothic"/>
        <a:ea typeface=""/>
        <a:cs typeface=""/>
        <a:font script="Jpan" typeface="メイリオ"/>
        <a:font script="Hans" typeface="宋体"/>
        <a:font script="Hant" typeface="新細明體"/>
      </a:minorFont>
    </a:fontScheme>
    <a:fmtScheme name="Perception">
      <a:fillStyleLst>
        <a:solidFill>
          <a:schemeClr val="phClr"/>
        </a:solidFill>
        <a:solidFill>
          <a:schemeClr val="phClr">
            <a:shade val="90000"/>
          </a:schemeClr>
        </a:solidFill>
        <a:solidFill>
          <a:schemeClr val="phClr">
            <a:shade val="80000"/>
          </a:schemeClr>
        </a:solidFill>
      </a:fillStyleLst>
      <a:lnStyleLst>
        <a:ln w="12700" cap="flat" cmpd="sng" algn="ctr">
          <a:solidFill>
            <a:schemeClr val="phClr"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>
              <a:alpha val="8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bliqueTopRight"/>
            <a:lightRig rig="threePt" dir="tl"/>
          </a:scene3d>
          <a:sp3d>
            <a:bevelT w="25400" h="25400"/>
          </a:sp3d>
        </a:effectStyle>
        <a:effectStyle>
          <a:effectLst/>
          <a:scene3d>
            <a:camera prst="perspectiveFront" fov="4200000"/>
            <a:lightRig rig="balanced" dir="tl">
              <a:rot lat="0" lon="0" rev="18600000"/>
            </a:lightRig>
          </a:scene3d>
          <a:sp3d prstMaterial="metal">
            <a:bevelT w="63500" h="50800" prst="angle"/>
          </a:sp3d>
        </a:effectStyle>
      </a:effectStyleLst>
      <a:bgFillStyleLst>
        <a:solidFill>
          <a:schemeClr val="phClr">
            <a:tint val="90000"/>
          </a:schemeClr>
        </a:solidFill>
        <a:solidFill>
          <a:schemeClr val="phClr">
            <a:tint val="50000"/>
          </a:schemeClr>
        </a:solidFill>
        <a:solidFill>
          <a:schemeClr val="phClr">
            <a:shade val="60000"/>
          </a:schemeClr>
        </a:soli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SharedContentType xmlns="Microsoft.SharePoint.Taxonomy.ContentTypeSync" SourceId="125ccb09-3e8b-484d-ac1f-f095216710a7" ContentTypeId="0x010100004051DBB1F74988811B5A3CCD41AD5E" PreviousValue="true"/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STA Basic Document" ma:contentTypeID="0x010100004051DBB1F74988811B5A3CCD41AD5E00B0718663D3B14466BB7828D11E87E1AE009FF727E981289940B6285B767A5D0297" ma:contentTypeVersion="10" ma:contentTypeDescription="IMF Department Specific Content Type inherited from IMF Basic Document" ma:contentTypeScope="" ma:versionID="664f04d917a8e3f8da23de75d4a6199f">
  <xsd:schema xmlns:xsd="http://www.w3.org/2001/XMLSchema" xmlns:xs="http://www.w3.org/2001/XMLSchema" xmlns:p="http://schemas.microsoft.com/office/2006/metadata/properties" xmlns:ns1="http://schemas.microsoft.com/sharepoint/v3" xmlns:ns2="12173b96-cad7-4fae-91ce-a856ec88bb1a" xmlns:ns3="d6aed6fa-2026-4520-beb0-211d75a325c0" xmlns:ns4="http://schemas.microsoft.com/sharepoint/v4" targetNamespace="http://schemas.microsoft.com/office/2006/metadata/properties" ma:root="true" ma:fieldsID="234b74d3e7de7360be57791d4a096ff1" ns1:_="" ns2:_="" ns3:_="" ns4:_="">
    <xsd:import namespace="http://schemas.microsoft.com/sharepoint/v3"/>
    <xsd:import namespace="12173b96-cad7-4fae-91ce-a856ec88bb1a"/>
    <xsd:import namespace="d6aed6fa-2026-4520-beb0-211d75a325c0"/>
    <xsd:import namespace="http://schemas.microsoft.com/sharepoint/v4"/>
    <xsd:element name="properties">
      <xsd:complexType>
        <xsd:sequence>
          <xsd:element name="documentManagement">
            <xsd:complexType>
              <xsd:all>
                <xsd:element ref="ns2:TaxCatchAll" minOccurs="0"/>
                <xsd:element ref="ns2:TaxCatchAllLabel" minOccurs="0"/>
                <xsd:element ref="ns3:MMSDepartmentsTaxHTField1" minOccurs="0"/>
                <xsd:element ref="ns3:MMSAuthor" minOccurs="0"/>
                <xsd:element ref="ns3:MMSClassificationTaxHTField0" minOccurs="0"/>
                <xsd:element ref="ns3:MMSCountriesTaxHTField0" minOccurs="0"/>
                <xsd:element ref="ns3:MMSTopicsTaxHTField0" minOccurs="0"/>
                <xsd:element ref="ns3:MMSDocumentTypesTaxHTField0" minOccurs="0"/>
                <xsd:element ref="ns1:EmailSender" minOccurs="0"/>
                <xsd:element ref="ns1:EmailTo" minOccurs="0"/>
                <xsd:element ref="ns1:EmailCc" minOccurs="0"/>
                <xsd:element ref="ns1:EmailFrom" minOccurs="0"/>
                <xsd:element ref="ns1:EmailSubject" minOccurs="0"/>
                <xsd:element ref="ns4:EmailHeader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EmailSender" ma:index="21" nillable="true" ma:displayName="E-Mail Sender" ma:hidden="true" ma:internalName="EmailSender">
      <xsd:simpleType>
        <xsd:restriction base="dms:Note">
          <xsd:maxLength value="255"/>
        </xsd:restriction>
      </xsd:simpleType>
    </xsd:element>
    <xsd:element name="EmailTo" ma:index="22" nillable="true" ma:displayName="E-Mail To" ma:hidden="true" ma:internalName="EmailTo">
      <xsd:simpleType>
        <xsd:restriction base="dms:Note">
          <xsd:maxLength value="255"/>
        </xsd:restriction>
      </xsd:simpleType>
    </xsd:element>
    <xsd:element name="EmailCc" ma:index="23" nillable="true" ma:displayName="E-Mail Cc" ma:hidden="true" ma:internalName="EmailCc">
      <xsd:simpleType>
        <xsd:restriction base="dms:Note">
          <xsd:maxLength value="255"/>
        </xsd:restriction>
      </xsd:simpleType>
    </xsd:element>
    <xsd:element name="EmailFrom" ma:index="24" nillable="true" ma:displayName="E-Mail From" ma:hidden="true" ma:internalName="EmailFrom">
      <xsd:simpleType>
        <xsd:restriction base="dms:Text"/>
      </xsd:simpleType>
    </xsd:element>
    <xsd:element name="EmailSubject" ma:index="25" nillable="true" ma:displayName="E-Mail Subject" ma:hidden="true" ma:internalName="EmailSubject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2173b96-cad7-4fae-91ce-a856ec88bb1a" elementFormDefault="qualified">
    <xsd:import namespace="http://schemas.microsoft.com/office/2006/documentManagement/types"/>
    <xsd:import namespace="http://schemas.microsoft.com/office/infopath/2007/PartnerControls"/>
    <xsd:element name="TaxCatchAll" ma:index="8" nillable="true" ma:displayName="Taxonomy Catch All Column" ma:hidden="true" ma:list="{f98371a9-e73b-4ed4-9858-5f8fb3b9b1a0}" ma:internalName="TaxCatchAll" ma:showField="CatchAllData" ma:web="d6aed6fa-2026-4520-beb0-211d75a325c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9" nillable="true" ma:displayName="Taxonomy Catch All Column1" ma:hidden="true" ma:list="{f98371a9-e73b-4ed4-9858-5f8fb3b9b1a0}" ma:internalName="TaxCatchAllLabel" ma:readOnly="true" ma:showField="CatchAllDataLabel" ma:web="d6aed6fa-2026-4520-beb0-211d75a325c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6aed6fa-2026-4520-beb0-211d75a325c0" elementFormDefault="qualified">
    <xsd:import namespace="http://schemas.microsoft.com/office/2006/documentManagement/types"/>
    <xsd:import namespace="http://schemas.microsoft.com/office/infopath/2007/PartnerControls"/>
    <xsd:element name="MMSDepartmentsTaxHTField1" ma:index="10" ma:taxonomy="true" ma:internalName="MMSDepartmentsTaxHTField1" ma:taxonomyFieldName="MMSDepartments" ma:displayName="Dept/Div" ma:readOnly="false" ma:fieldId="{3a14c077-48e0-4b48-9c6c-1728a2cf4c3a}" ma:sspId="125ccb09-3e8b-484d-ac1f-f095216710a7" ma:termSetId="1444ddf8-bdfd-49a0-9253-4030224de98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MMSAuthor" ma:index="12" nillable="true" ma:displayName="Author" ma:internalName="MMSAuthor">
      <xsd:simpleType>
        <xsd:restriction base="dms:Text"/>
      </xsd:simpleType>
    </xsd:element>
    <xsd:element name="MMSClassificationTaxHTField0" ma:index="13" ma:taxonomy="true" ma:internalName="MMSClassificationTaxHTField0" ma:taxonomyFieldName="MMSClassification" ma:displayName="Classification" ma:readOnly="false" ma:default="1;#For Official Use Only|ceebc80d-5bab-57db-aa4c-a446741f09ad" ma:fieldId="{a5adf473-7b33-45f6-81bd-39a9bec8d228}" ma:sspId="125ccb09-3e8b-484d-ac1f-f095216710a7" ma:termSetId="27552853-c12f-5a25-87c9-9029b93e5610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MMSCountriesTaxHTField0" ma:index="15" nillable="true" ma:taxonomy="true" ma:internalName="MMSCountriesTaxHTField0" ma:taxonomyFieldName="MMSCountries" ma:displayName="Country" ma:fieldId="{06be8099-daa0-409f-96d5-64485632a426}" ma:taxonomyMulti="true" ma:sspId="125ccb09-3e8b-484d-ac1f-f095216710a7" ma:termSetId="2f36e0d4-7525-5e13-9045-8953e89b767e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MMSTopicsTaxHTField0" ma:index="17" nillable="true" ma:taxonomy="true" ma:internalName="MMSTopicsTaxHTField0" ma:taxonomyFieldName="MMSTopics" ma:displayName="Topic" ma:fieldId="{ec50dec6-1715-4267-8263-3237defd8797}" ma:taxonomyMulti="true" ma:sspId="125ccb09-3e8b-484d-ac1f-f095216710a7" ma:termSetId="0951a601-67c7-5766-9f3a-d9259e141b18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MMSDocumentTypesTaxHTField0" ma:index="19" nillable="true" ma:taxonomy="true" ma:internalName="MMSDocumentTypesTaxHTField0" ma:taxonomyFieldName="MMSDocumentTypes" ma:displayName="Document Type/Series" ma:fieldId="{2d37fbbe-312d-4bd9-9cc8-109d93185265}" ma:sspId="125ccb09-3e8b-484d-ac1f-f095216710a7" ma:termSetId="33892a56-65a9-5eaf-879e-697509130b44" ma:anchorId="00000000-0000-0000-0000-000000000000" ma:open="fals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4" elementFormDefault="qualified">
    <xsd:import namespace="http://schemas.microsoft.com/office/2006/documentManagement/types"/>
    <xsd:import namespace="http://schemas.microsoft.com/office/infopath/2007/PartnerControls"/>
    <xsd:element name="EmailHeaders" ma:index="26" nillable="true" ma:displayName="E-Mail Headers" ma:hidden="true" ma:internalName="EmailHeaders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EmailTo xmlns="http://schemas.microsoft.com/sharepoint/v3" xsi:nil="true"/>
    <EmailHeaders xmlns="http://schemas.microsoft.com/sharepoint/v4" xsi:nil="true"/>
    <TaxCatchAll xmlns="12173b96-cad7-4fae-91ce-a856ec88bb1a">
      <Value>13</Value>
      <Value>1</Value>
    </TaxCatchAll>
    <MMSAuthor xmlns="d6aed6fa-2026-4520-beb0-211d75a325c0" xsi:nil="true"/>
    <MMSCountriesTaxHTField0 xmlns="d6aed6fa-2026-4520-beb0-211d75a325c0">
      <Terms xmlns="http://schemas.microsoft.com/office/infopath/2007/PartnerControls"/>
    </MMSCountriesTaxHTField0>
    <EmailSender xmlns="http://schemas.microsoft.com/sharepoint/v3" xsi:nil="true"/>
    <EmailFrom xmlns="http://schemas.microsoft.com/sharepoint/v3" xsi:nil="true"/>
    <MMSTopicsTaxHTField0 xmlns="d6aed6fa-2026-4520-beb0-211d75a325c0">
      <Terms xmlns="http://schemas.microsoft.com/office/infopath/2007/PartnerControls"/>
    </MMSTopicsTaxHTField0>
    <EmailSubject xmlns="http://schemas.microsoft.com/sharepoint/v3" xsi:nil="true"/>
    <MMSClassificationTaxHTField0 xmlns="d6aed6fa-2026-4520-beb0-211d75a325c0">
      <Terms xmlns="http://schemas.microsoft.com/office/infopath/2007/PartnerControls">
        <TermInfo xmlns="http://schemas.microsoft.com/office/infopath/2007/PartnerControls">
          <TermName xmlns="http://schemas.microsoft.com/office/infopath/2007/PartnerControls">For Official Use Only</TermName>
          <TermId xmlns="http://schemas.microsoft.com/office/infopath/2007/PartnerControls">ceebc80d-5bab-57db-aa4c-a446741f09ad</TermId>
        </TermInfo>
      </Terms>
    </MMSClassificationTaxHTField0>
    <MMSDepartmentsTaxHTField1 xmlns="d6aed6fa-2026-4520-beb0-211d75a325c0">
      <Terms xmlns="http://schemas.microsoft.com/office/infopath/2007/PartnerControls">
        <TermInfo xmlns="http://schemas.microsoft.com/office/infopath/2007/PartnerControls">
          <TermName xmlns="http://schemas.microsoft.com/office/infopath/2007/PartnerControls">STA</TermName>
          <TermId xmlns="http://schemas.microsoft.com/office/infopath/2007/PartnerControls">7b3d1844-d7af-4b54-b0a3-e8b52b3791bc</TermId>
        </TermInfo>
      </Terms>
    </MMSDepartmentsTaxHTField1>
    <MMSDocumentTypesTaxHTField0 xmlns="d6aed6fa-2026-4520-beb0-211d75a325c0">
      <Terms xmlns="http://schemas.microsoft.com/office/infopath/2007/PartnerControls"/>
    </MMSDocumentTypesTaxHTField0>
    <EmailCc xmlns="http://schemas.microsoft.com/sharepoint/v3" xsi:nil="true"/>
  </documentManagement>
</p:properties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8247BD1A-BB09-424B-96B3-B92819E77342}">
  <ds:schemaRefs>
    <ds:schemaRef ds:uri="Microsoft.SharePoint.Taxonomy.ContentTypeSync"/>
  </ds:schemaRefs>
</ds:datastoreItem>
</file>

<file path=customXml/itemProps2.xml><?xml version="1.0" encoding="utf-8"?>
<ds:datastoreItem xmlns:ds="http://schemas.openxmlformats.org/officeDocument/2006/customXml" ds:itemID="{913A38DE-DDF5-44E3-A177-85A441AAB66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12173b96-cad7-4fae-91ce-a856ec88bb1a"/>
    <ds:schemaRef ds:uri="d6aed6fa-2026-4520-beb0-211d75a325c0"/>
    <ds:schemaRef ds:uri="http://schemas.microsoft.com/sharepoint/v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60DF56D8-940D-41B2-A705-173685002FBE}">
  <ds:schemaRefs>
    <ds:schemaRef ds:uri="http://schemas.microsoft.com/office/2006/documentManagement/types"/>
    <ds:schemaRef ds:uri="http://purl.org/dc/elements/1.1/"/>
    <ds:schemaRef ds:uri="http://purl.org/dc/terms/"/>
    <ds:schemaRef ds:uri="http://purl.org/dc/dcmitype/"/>
    <ds:schemaRef ds:uri="http://www.w3.org/XML/1998/namespace"/>
    <ds:schemaRef ds:uri="http://schemas.microsoft.com/office/2006/metadata/properties"/>
    <ds:schemaRef ds:uri="http://schemas.microsoft.com/sharepoint/v3"/>
    <ds:schemaRef ds:uri="12173b96-cad7-4fae-91ce-a856ec88bb1a"/>
    <ds:schemaRef ds:uri="d6aed6fa-2026-4520-beb0-211d75a325c0"/>
    <ds:schemaRef ds:uri="http://schemas.microsoft.com/sharepoint/v4"/>
    <ds:schemaRef ds:uri="http://schemas.openxmlformats.org/package/2006/metadata/core-properties"/>
    <ds:schemaRef ds:uri="http://schemas.microsoft.com/office/infopath/2007/PartnerControls"/>
  </ds:schemaRefs>
</ds:datastoreItem>
</file>

<file path=customXml/itemProps4.xml><?xml version="1.0" encoding="utf-8"?>
<ds:datastoreItem xmlns:ds="http://schemas.openxmlformats.org/officeDocument/2006/customXml" ds:itemID="{4BFEC204-AD9E-4C58-AEB2-D0A2889ADFFC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STA_NEW_brand.potx</Template>
  <TotalTime>15489</TotalTime>
  <Words>738</Words>
  <Application>Microsoft Office PowerPoint</Application>
  <PresentationFormat>On-screen Show (4:3)</PresentationFormat>
  <Paragraphs>128</Paragraphs>
  <Slides>11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STA_NEW_brand</vt:lpstr>
      <vt:lpstr>Governance of SDMX Artefacts Data Structure Definitions: DSDs for “Global Use” and “Dissemination” DSDs</vt:lpstr>
      <vt:lpstr>DSDs for Global Use – Introduction</vt:lpstr>
      <vt:lpstr>DSDs for Global Use—This is GDP</vt:lpstr>
      <vt:lpstr>Data Exchange vs. Data Dissemination</vt:lpstr>
      <vt:lpstr>Data Exchange vs. Data Dissemination</vt:lpstr>
      <vt:lpstr>Dissemination DSDs – an Example</vt:lpstr>
      <vt:lpstr>ECOFIN_DSD—This is GDP</vt:lpstr>
      <vt:lpstr>Basic Dissemination DSDs– Pros/Cons </vt:lpstr>
      <vt:lpstr>Basic Dissemination DSDs– Pros/Cons </vt:lpstr>
      <vt:lpstr>Dissemination DSDs – Next Steps?</vt:lpstr>
      <vt:lpstr>Thank You for your attention!</vt:lpstr>
    </vt:vector>
  </TitlesOfParts>
  <Company>International Monetary Fund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DDS Plus -- Introductory Presentation on NSDP in SDMX- High level and technical</dc:title>
  <dc:creator>kzieschang</dc:creator>
  <cp:lastModifiedBy>user</cp:lastModifiedBy>
  <cp:revision>690</cp:revision>
  <dcterms:created xsi:type="dcterms:W3CDTF">2012-07-24T21:16:01Z</dcterms:created>
  <dcterms:modified xsi:type="dcterms:W3CDTF">2015-09-30T06:38:25Z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585588446</vt:i4>
  </property>
  <property fmtid="{D5CDD505-2E9C-101B-9397-08002B2CF9AE}" pid="3" name="_NewReviewCycle">
    <vt:lpwstr/>
  </property>
  <property fmtid="{D5CDD505-2E9C-101B-9397-08002B2CF9AE}" pid="4" name="_EmailSubject">
    <vt:lpwstr>SDMX Presentation</vt:lpwstr>
  </property>
  <property fmtid="{D5CDD505-2E9C-101B-9397-08002B2CF9AE}" pid="5" name="_AuthorEmail">
    <vt:lpwstr>RPICHE@imf.org</vt:lpwstr>
  </property>
  <property fmtid="{D5CDD505-2E9C-101B-9397-08002B2CF9AE}" pid="6" name="_AuthorEmailDisplayName">
    <vt:lpwstr>Piche, Rene</vt:lpwstr>
  </property>
  <property fmtid="{D5CDD505-2E9C-101B-9397-08002B2CF9AE}" pid="7" name="_PreviousAdHocReviewCycleID">
    <vt:i4>-1419730990</vt:i4>
  </property>
  <property fmtid="{D5CDD505-2E9C-101B-9397-08002B2CF9AE}" pid="8" name="ContentTypeId">
    <vt:lpwstr>0x010100004051DBB1F74988811B5A3CCD41AD5E00B0718663D3B14466BB7828D11E87E1AE009FF727E981289940B6285B767A5D0297</vt:lpwstr>
  </property>
  <property fmtid="{D5CDD505-2E9C-101B-9397-08002B2CF9AE}" pid="9" name="MMSClassification">
    <vt:lpwstr>1;#For Official Use Only|ceebc80d-5bab-57db-aa4c-a446741f09ad</vt:lpwstr>
  </property>
  <property fmtid="{D5CDD505-2E9C-101B-9397-08002B2CF9AE}" pid="10" name="MMSTopics">
    <vt:lpwstr/>
  </property>
  <property fmtid="{D5CDD505-2E9C-101B-9397-08002B2CF9AE}" pid="11" name="MMSDepartments">
    <vt:lpwstr>13;#STA|7b3d1844-d7af-4b54-b0a3-e8b52b3791bc</vt:lpwstr>
  </property>
  <property fmtid="{D5CDD505-2E9C-101B-9397-08002B2CF9AE}" pid="12" name="MMSDocumentTypes">
    <vt:lpwstr/>
  </property>
  <property fmtid="{D5CDD505-2E9C-101B-9397-08002B2CF9AE}" pid="13" name="MMSCountries">
    <vt:lpwstr/>
  </property>
</Properties>
</file>